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H+vycIDMWMA49+9OcIdGdvkdc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Accidents - National Safety Council study found 10% of incidents are true accidents</a:t>
            </a:r>
            <a:endParaRPr/>
          </a:p>
        </p:txBody>
      </p:sp>
      <p:sp>
        <p:nvSpPr>
          <p:cNvPr id="320" name="Google Shape;3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Accidents - National Safety Council study found 10% of incidents are true accidents</a:t>
            </a:r>
            <a:endParaRPr/>
          </a:p>
        </p:txBody>
      </p:sp>
      <p:sp>
        <p:nvSpPr>
          <p:cNvPr id="351" name="Google Shape;3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Accidents - National Safety Council study found 10% of incidents are true accidents</a:t>
            </a:r>
            <a:endParaRPr/>
          </a:p>
        </p:txBody>
      </p:sp>
      <p:sp>
        <p:nvSpPr>
          <p:cNvPr id="384" name="Google Shape;3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Model policy on our website on safety manual- train employees and supervisors and hold them accountable to report on time! The longer an incident goes unreported the longer a safety hazard will exist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Model of IA form on IMWCA website- train supervisors and hold them accountable to fill out ( safety coordinator may be involved)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Completed forms should go to department head for review and approval and then sent to safety committee, council or board (for smaller members)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8" name="Google Shape;41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7d8ef0e2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37d8ef0e21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a customized report form at ESRI Co. with package of ARC GIS. Survey 123</a:t>
            </a:r>
            <a:endParaRPr/>
          </a:p>
        </p:txBody>
      </p:sp>
      <p:sp>
        <p:nvSpPr>
          <p:cNvPr id="433" name="Google Shape;433;g37d8ef0e21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OSHA requirements to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See IMWCA reporting cards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Reporting to OSHA and responding with a good Incident Analysis can help you avoid an inspection and fines</a:t>
            </a:r>
            <a:endParaRPr/>
          </a:p>
        </p:txBody>
      </p:sp>
      <p:sp>
        <p:nvSpPr>
          <p:cNvPr id="440" name="Google Shape;4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Small but frequent incidents can disclose bigger issues</a:t>
            </a:r>
            <a:endParaRPr/>
          </a:p>
        </p:txBody>
      </p:sp>
      <p:sp>
        <p:nvSpPr>
          <p:cNvPr id="461" name="Google Shape;4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Three sources of information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Make sure we focus on facts relative to the incident- have witnessed committees waste time discussing topics unrelated to the incident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Change camera icon!</a:t>
            </a:r>
            <a:endParaRPr/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Interview witnesses separately to avoid groupthink-if possible have them write out their initial statement of what happened.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Ask them for their ideas how this could be avoided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Thank witnesses for their cooperation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 aware that some people may need more time to process what happened based on their experience</a:t>
            </a:r>
            <a:endParaRPr/>
          </a:p>
        </p:txBody>
      </p:sp>
      <p:sp>
        <p:nvSpPr>
          <p:cNvPr id="507" name="Google Shape;5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Once injured is removed, try to maintain site. Address any major safety exposures-electrical or gas exposures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Broken equipment should be immediately impounded to check for failure or design flaws ( Subrogation)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Take a lot of pictures using different angles, size perspective and relation to location</a:t>
            </a:r>
            <a:endParaRPr/>
          </a:p>
        </p:txBody>
      </p:sp>
      <p:sp>
        <p:nvSpPr>
          <p:cNvPr id="515" name="Google Shape;5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f40e064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7f40e064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37f40e064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 of limited picture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ladder gives some depth but lacks locational relationship to streets, spoil pile or any fencing.</a:t>
            </a:r>
            <a:endParaRPr/>
          </a:p>
        </p:txBody>
      </p:sp>
      <p:sp>
        <p:nvSpPr>
          <p:cNvPr id="538" name="Google Shape;5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Traffic fatality example why detail matters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Original report- employee struck by driver. Driver not cited.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When- October 16 at 4:00 pm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Where- right side of road, Highway # facing west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Who- Roads sign employee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- Setting up sign truck to remove sign. struck by motorist heading west who claimed to be blinded by sun.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Why- No cones or signs were set. Not best practices to work with sun behind you!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7aed41a9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g37aed41a9f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Personnel conducting analysis have access to personal information related to claim in order to fully determine causation and trends. Some medical info can be pertinent to the causation.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Don’t need to mention names in the </a:t>
            </a:r>
            <a:r>
              <a:rPr lang="en-US" u="sng"/>
              <a:t>committee meeting</a:t>
            </a: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may already know but proceed as if they don’t! Broken leg in a cast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BBP - not to create a stigma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No need to mention disciplinary actions- it's not relative to causation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Deep dive into the causation and not the injury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HIPAA- don’t mention any medical condition not related to causation of injury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diabetic example- medical condition contributed vs not a factor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example- committee only needs to know that person has a previous medical condition that contributed to claim and this issue is being addressed by their supervisor. They don’t need to know the condition.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g37aed41a9f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Who ever is conducting analysis does need to review employee history-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injured party has multiple claims doing same task, we recommend Personal Safety Action Plan with supervisor, HR or department head. May be a sign of other issues Ie. medical  or  fitness related to claims.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Repeaters are a big challenge because no one has monitored these.</a:t>
            </a:r>
            <a:endParaRPr/>
          </a:p>
        </p:txBody>
      </p:sp>
      <p:sp>
        <p:nvSpPr>
          <p:cNvPr id="567" name="Google Shape;5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 often we start with employee as the problem, which is why the process may fail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Procedures</a:t>
            </a:r>
            <a:r>
              <a:rPr lang="en-US"/>
              <a:t> are outdated, incomplete or non-existent- LO/TO on equipment no longer used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Tools,equipment or facilities</a:t>
            </a:r>
            <a:r>
              <a:rPr lang="en-US"/>
              <a:t> are unavailable, improper for use or in disrepair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Training</a:t>
            </a:r>
            <a:r>
              <a:rPr lang="en-US"/>
              <a:t> is outdated, incomplete or non-existent- Employee failed to comprehend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Worker</a:t>
            </a:r>
            <a:r>
              <a:rPr lang="en-US"/>
              <a:t>- forced to not follow SOPs ( we don’t have time for that)  or, 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 physiological causes like exhaustion, distractions and ill-fitted to job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Not following policies- not using a seatbelt ( never enforced by supervisor)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All are controllable by management !</a:t>
            </a:r>
            <a:endParaRPr/>
          </a:p>
        </p:txBody>
      </p:sp>
      <p:sp>
        <p:nvSpPr>
          <p:cNvPr id="584" name="Google Shape;5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Gather Facts to identify Unsafe conditions or acts-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Fatigue- long hours, other jobs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Distracted- cell phone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Weather and terrain ( can’t always control these but I can control how I interact with them)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Impaired- prescription and illicit drugs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Rushed - in a hurry and don’t follow safety procedures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26" name="Google Shape;62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9" name="Google Shape;6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do unsafe conditions or acts exist in your workplace? The different layers of “why”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Using the ladder example, why was a broken ladder being used?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	Didn’t know it was broke- lack of inspection policy or someone put it back already broken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	No budget to buy new one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	We can still use that!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Unsafe act- why did employee use the ladder?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	no other ladder-why not stop the task?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	didn’t know better- lack of training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	Didn’t want to get another ladder- Lazy or rushed?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8" name="Google Shape;6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lang="en-US"/>
              <a:t>Be specific 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/>
              <a:t>Train employees on ladder use and inspection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/>
              <a:t>Inspect all ladders for defects,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/>
              <a:t> remove all defective ladders from service and destroy ( don’t leave on your property or let employees take home unless you like liability)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Develop written plan of action with a timeline to address each point. These can be monitored in safety committee meetings until resolves. </a:t>
            </a:r>
            <a:r>
              <a:rPr lang="en-US" u="sng"/>
              <a:t>OSHA may make a decision to visit if this isn’t included</a:t>
            </a: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Consider alternative plans if initial solutions don’t work.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07" name="Google Shape;70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21" name="Google Shape;7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c9ca8d7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7c9ca8d7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37c9ca8d7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Was employee distracted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Was footwear only issue?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39" name="Google Shape;7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Went to location at the afternoon and looked for what was unique.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Spotted leaking gutter landing on sidewalk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Roof was exposed to sun and caused runoff into leaking gutter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area on sidewalk was partially shaded and therefore cooler causing ice to refreeze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No sand used because they assumed the sidewalk were clear after snow removed</a:t>
            </a:r>
            <a:endParaRPr/>
          </a:p>
        </p:txBody>
      </p:sp>
      <p:sp>
        <p:nvSpPr>
          <p:cNvPr id="747" name="Google Shape;7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7aed41a9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g37aed41a9f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3" name="Google Shape;783;g37aed41a9f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90" name="Google Shape;7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best programs(regardless of size)  are doing the analysis at a high level. Programs that are stuck in neutral or reverse are doing the very basic review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They don’t see value in spending time in the process or are afraid that they’ll create more work or have to take action they don’t want to deal with.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Safety committee doesn’t do the analysis but reviews the results- </a:t>
            </a:r>
            <a:r>
              <a:rPr lang="en-US"/>
              <a:t>don’t skip over detailed discussion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 Make it more than a priority-It is a workplace value.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f40e0645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7f40e0645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 of why- Library employee was walking to a car, while carrying a package and slipped on an ice patch. Employee had regular soled shoes on and was in a hurry.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Why did employee fall? - slipped on ice patch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Why wasn’t ice cleared? not on city property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Why didn’t employee avoid ice? was carrying package that obscured view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Why was employee carrying a package? Could we provide carts or why wasn’t cart used?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Why wasn’t employee wearing shoes appropriate for weather? Didn’t have time to put them 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Why was employee in a hurry? Late for a meeting</a:t>
            </a:r>
            <a:endParaRPr/>
          </a:p>
        </p:txBody>
      </p:sp>
      <p:sp>
        <p:nvSpPr>
          <p:cNvPr id="129" name="Google Shape;129;g37f40e0645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8c064ee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348c064ee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These reports are not substitutes for analysis as they provide only </a:t>
            </a:r>
            <a:r>
              <a:rPr lang="en-US" u="sng"/>
              <a:t>part </a:t>
            </a:r>
            <a:r>
              <a:rPr lang="en-US"/>
              <a:t>of the bigger picture.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348c064ee6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May need to hire consultant for some specialized issues to assist person leading the analysis</a:t>
            </a: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Accidents - National Safety Council study found 10% of incidents are true accidents</a:t>
            </a: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Accidents - National Safety Council study found 10% of incidents are true accidents</a:t>
            </a: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2184400"/>
            <a:ext cx="12192000" cy="4673600"/>
          </a:xfrm>
          <a:prstGeom prst="rect">
            <a:avLst/>
          </a:prstGeom>
          <a:solidFill>
            <a:srgbClr val="1E377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1E37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25401" y="1300277"/>
            <a:ext cx="1219199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n-US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Incident Analysis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9AD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0" y="5608638"/>
            <a:ext cx="1219199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776"/>
              </a:buClr>
              <a:buSzPts val="2800"/>
              <a:buNone/>
            </a:pPr>
            <a:endParaRPr b="1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641105" y="4182395"/>
            <a:ext cx="49605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Rooting Out the Cause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1"/>
          <p:cNvCxnSpPr/>
          <p:nvPr/>
        </p:nvCxnSpPr>
        <p:spPr>
          <a:xfrm>
            <a:off x="3721100" y="417772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1"/>
          <p:cNvCxnSpPr/>
          <p:nvPr/>
        </p:nvCxnSpPr>
        <p:spPr>
          <a:xfrm>
            <a:off x="3314699" y="3850372"/>
            <a:ext cx="556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818" y="864767"/>
            <a:ext cx="9316768" cy="116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2" name="Google Shape;322;p6"/>
          <p:cNvCxnSpPr/>
          <p:nvPr/>
        </p:nvCxnSpPr>
        <p:spPr>
          <a:xfrm>
            <a:off x="-11252" y="5628336"/>
            <a:ext cx="13180017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oval" w="med" len="med"/>
            <a:tailEnd type="none" w="sm" len="sm"/>
          </a:ln>
        </p:spPr>
      </p:cxnSp>
      <p:grpSp>
        <p:nvGrpSpPr>
          <p:cNvPr id="323" name="Google Shape;323;p6"/>
          <p:cNvGrpSpPr/>
          <p:nvPr/>
        </p:nvGrpSpPr>
        <p:grpSpPr>
          <a:xfrm>
            <a:off x="1388864" y="5514778"/>
            <a:ext cx="227115" cy="227115"/>
            <a:chOff x="6669221" y="786256"/>
            <a:chExt cx="1614356" cy="1614356"/>
          </a:xfrm>
        </p:grpSpPr>
        <p:sp>
          <p:nvSpPr>
            <p:cNvPr id="324" name="Google Shape;324;p6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6"/>
          <p:cNvGrpSpPr/>
          <p:nvPr/>
        </p:nvGrpSpPr>
        <p:grpSpPr>
          <a:xfrm>
            <a:off x="4370976" y="5514778"/>
            <a:ext cx="227115" cy="227115"/>
            <a:chOff x="6669221" y="786256"/>
            <a:chExt cx="1614356" cy="1614356"/>
          </a:xfrm>
        </p:grpSpPr>
        <p:sp>
          <p:nvSpPr>
            <p:cNvPr id="327" name="Google Shape;327;p6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6"/>
          <p:cNvSpPr/>
          <p:nvPr/>
        </p:nvSpPr>
        <p:spPr>
          <a:xfrm>
            <a:off x="6241600" y="1559858"/>
            <a:ext cx="2450090" cy="3756672"/>
          </a:xfrm>
          <a:custGeom>
            <a:avLst/>
            <a:gdLst/>
            <a:ahLst/>
            <a:cxnLst/>
            <a:rect l="l" t="t" r="r" b="b"/>
            <a:pathLst>
              <a:path w="2061029" h="3160132" extrusionOk="0">
                <a:moveTo>
                  <a:pt x="40788" y="0"/>
                </a:moveTo>
                <a:lnTo>
                  <a:pt x="2020241" y="0"/>
                </a:lnTo>
                <a:cubicBezTo>
                  <a:pt x="2042768" y="0"/>
                  <a:pt x="2061029" y="18261"/>
                  <a:pt x="2061029" y="40788"/>
                </a:cubicBezTo>
                <a:lnTo>
                  <a:pt x="2061029" y="2694983"/>
                </a:lnTo>
                <a:cubicBezTo>
                  <a:pt x="2061029" y="2717510"/>
                  <a:pt x="2042768" y="2735771"/>
                  <a:pt x="2020241" y="2735771"/>
                </a:cubicBezTo>
                <a:lnTo>
                  <a:pt x="1454876" y="2735771"/>
                </a:lnTo>
                <a:cubicBezTo>
                  <a:pt x="1454876" y="2970139"/>
                  <a:pt x="1264883" y="3160132"/>
                  <a:pt x="1030514" y="3160132"/>
                </a:cubicBezTo>
                <a:cubicBezTo>
                  <a:pt x="796145" y="3160132"/>
                  <a:pt x="606152" y="2970139"/>
                  <a:pt x="606152" y="2735771"/>
                </a:cubicBezTo>
                <a:lnTo>
                  <a:pt x="40788" y="2735771"/>
                </a:lnTo>
                <a:cubicBezTo>
                  <a:pt x="18261" y="2735771"/>
                  <a:pt x="0" y="2717510"/>
                  <a:pt x="0" y="2694983"/>
                </a:cubicBezTo>
                <a:lnTo>
                  <a:pt x="0" y="40788"/>
                </a:lnTo>
                <a:cubicBezTo>
                  <a:pt x="0" y="18261"/>
                  <a:pt x="18261" y="0"/>
                  <a:pt x="40788" y="0"/>
                </a:cubicBezTo>
                <a:close/>
              </a:path>
            </a:pathLst>
          </a:custGeom>
          <a:gradFill>
            <a:gsLst>
              <a:gs pos="0">
                <a:srgbClr val="0D1D47"/>
              </a:gs>
              <a:gs pos="50000">
                <a:srgbClr val="132B67"/>
              </a:gs>
              <a:gs pos="100000">
                <a:srgbClr val="17347C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0" name="Google Shape;330;p6"/>
          <p:cNvGrpSpPr/>
          <p:nvPr/>
        </p:nvGrpSpPr>
        <p:grpSpPr>
          <a:xfrm>
            <a:off x="7349177" y="5514778"/>
            <a:ext cx="227115" cy="227115"/>
            <a:chOff x="6669221" y="786256"/>
            <a:chExt cx="1614356" cy="1614356"/>
          </a:xfrm>
        </p:grpSpPr>
        <p:sp>
          <p:nvSpPr>
            <p:cNvPr id="331" name="Google Shape;331;p6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6"/>
          <p:cNvGrpSpPr/>
          <p:nvPr/>
        </p:nvGrpSpPr>
        <p:grpSpPr>
          <a:xfrm>
            <a:off x="10335197" y="5514778"/>
            <a:ext cx="227115" cy="227115"/>
            <a:chOff x="6669221" y="786256"/>
            <a:chExt cx="1614356" cy="1614356"/>
          </a:xfrm>
        </p:grpSpPr>
        <p:sp>
          <p:nvSpPr>
            <p:cNvPr id="334" name="Google Shape;334;p6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6"/>
          <p:cNvSpPr txBox="1"/>
          <p:nvPr/>
        </p:nvSpPr>
        <p:spPr>
          <a:xfrm>
            <a:off x="6241598" y="1973305"/>
            <a:ext cx="24500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Unsafe Act 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"/>
          <p:cNvSpPr/>
          <p:nvPr/>
        </p:nvSpPr>
        <p:spPr>
          <a:xfrm>
            <a:off x="6288134" y="2574719"/>
            <a:ext cx="22390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act that is performed any time an employee fails to abide by safety rules and protocols.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6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6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" name="Google Shape;340;p6"/>
          <p:cNvSpPr/>
          <p:nvPr/>
        </p:nvSpPr>
        <p:spPr>
          <a:xfrm>
            <a:off x="3259488" y="1559859"/>
            <a:ext cx="2450090" cy="3252204"/>
          </a:xfrm>
          <a:prstGeom prst="roundRect">
            <a:avLst>
              <a:gd name="adj" fmla="val 197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6"/>
          <p:cNvSpPr/>
          <p:nvPr/>
        </p:nvSpPr>
        <p:spPr>
          <a:xfrm>
            <a:off x="3980064" y="4307595"/>
            <a:ext cx="1008938" cy="100893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6"/>
          <p:cNvSpPr txBox="1"/>
          <p:nvPr/>
        </p:nvSpPr>
        <p:spPr>
          <a:xfrm>
            <a:off x="3609815" y="1981353"/>
            <a:ext cx="1789692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Accident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"/>
          <p:cNvSpPr/>
          <p:nvPr/>
        </p:nvSpPr>
        <p:spPr>
          <a:xfrm>
            <a:off x="3385121" y="2582767"/>
            <a:ext cx="223907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Similar to incident but </a:t>
            </a:r>
            <a:r>
              <a:rPr lang="en-US" sz="2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could not have been prevented</a:t>
            </a:r>
            <a:r>
              <a:rPr lang="en-US" sz="2000" b="0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6"/>
          <p:cNvSpPr/>
          <p:nvPr/>
        </p:nvSpPr>
        <p:spPr>
          <a:xfrm>
            <a:off x="277377" y="1559859"/>
            <a:ext cx="2450090" cy="3756672"/>
          </a:xfrm>
          <a:custGeom>
            <a:avLst/>
            <a:gdLst/>
            <a:ahLst/>
            <a:cxnLst/>
            <a:rect l="l" t="t" r="r" b="b"/>
            <a:pathLst>
              <a:path w="2061029" h="3160132" extrusionOk="0">
                <a:moveTo>
                  <a:pt x="40788" y="0"/>
                </a:moveTo>
                <a:lnTo>
                  <a:pt x="2020241" y="0"/>
                </a:lnTo>
                <a:cubicBezTo>
                  <a:pt x="2042768" y="0"/>
                  <a:pt x="2061029" y="18261"/>
                  <a:pt x="2061029" y="40788"/>
                </a:cubicBezTo>
                <a:lnTo>
                  <a:pt x="2061029" y="2694983"/>
                </a:lnTo>
                <a:cubicBezTo>
                  <a:pt x="2061029" y="2717510"/>
                  <a:pt x="2042768" y="2735771"/>
                  <a:pt x="2020241" y="2735771"/>
                </a:cubicBezTo>
                <a:lnTo>
                  <a:pt x="1454876" y="2735771"/>
                </a:lnTo>
                <a:cubicBezTo>
                  <a:pt x="1454876" y="2970139"/>
                  <a:pt x="1264883" y="3160132"/>
                  <a:pt x="1030514" y="3160132"/>
                </a:cubicBezTo>
                <a:cubicBezTo>
                  <a:pt x="796145" y="3160132"/>
                  <a:pt x="606152" y="2970139"/>
                  <a:pt x="606152" y="2735771"/>
                </a:cubicBezTo>
                <a:lnTo>
                  <a:pt x="40788" y="2735771"/>
                </a:lnTo>
                <a:cubicBezTo>
                  <a:pt x="18261" y="2735771"/>
                  <a:pt x="0" y="2717510"/>
                  <a:pt x="0" y="2694983"/>
                </a:cubicBezTo>
                <a:lnTo>
                  <a:pt x="0" y="40788"/>
                </a:lnTo>
                <a:cubicBezTo>
                  <a:pt x="0" y="18261"/>
                  <a:pt x="18261" y="0"/>
                  <a:pt x="40788" y="0"/>
                </a:cubicBezTo>
                <a:close/>
              </a:path>
            </a:pathLst>
          </a:custGeom>
          <a:gradFill>
            <a:gsLst>
              <a:gs pos="0">
                <a:srgbClr val="0D1D47"/>
              </a:gs>
              <a:gs pos="50000">
                <a:srgbClr val="132B67"/>
              </a:gs>
              <a:gs pos="100000">
                <a:srgbClr val="17347C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6"/>
          <p:cNvSpPr txBox="1"/>
          <p:nvPr/>
        </p:nvSpPr>
        <p:spPr>
          <a:xfrm>
            <a:off x="607576" y="1990022"/>
            <a:ext cx="1789692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Incident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6"/>
          <p:cNvSpPr/>
          <p:nvPr/>
        </p:nvSpPr>
        <p:spPr>
          <a:xfrm>
            <a:off x="382882" y="2591436"/>
            <a:ext cx="22390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Unplanned event that may have caused injury or property damage.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2037" y="2469043"/>
            <a:ext cx="2788281" cy="213705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"/>
          <p:cNvSpPr/>
          <p:nvPr/>
        </p:nvSpPr>
        <p:spPr>
          <a:xfrm rot="10800000">
            <a:off x="8882757" y="1827824"/>
            <a:ext cx="681905" cy="3377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28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3" name="Google Shape;353;p7"/>
          <p:cNvCxnSpPr/>
          <p:nvPr/>
        </p:nvCxnSpPr>
        <p:spPr>
          <a:xfrm>
            <a:off x="-11252" y="5628336"/>
            <a:ext cx="13180017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oval" w="med" len="med"/>
            <a:tailEnd type="none" w="sm" len="sm"/>
          </a:ln>
        </p:spPr>
      </p:cxnSp>
      <p:grpSp>
        <p:nvGrpSpPr>
          <p:cNvPr id="354" name="Google Shape;354;p7"/>
          <p:cNvGrpSpPr/>
          <p:nvPr/>
        </p:nvGrpSpPr>
        <p:grpSpPr>
          <a:xfrm>
            <a:off x="1388864" y="5514778"/>
            <a:ext cx="227115" cy="227115"/>
            <a:chOff x="6669221" y="786256"/>
            <a:chExt cx="1614356" cy="1614356"/>
          </a:xfrm>
        </p:grpSpPr>
        <p:sp>
          <p:nvSpPr>
            <p:cNvPr id="355" name="Google Shape;355;p7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7"/>
          <p:cNvGrpSpPr/>
          <p:nvPr/>
        </p:nvGrpSpPr>
        <p:grpSpPr>
          <a:xfrm>
            <a:off x="4370976" y="5514778"/>
            <a:ext cx="227115" cy="227115"/>
            <a:chOff x="6669221" y="786256"/>
            <a:chExt cx="1614356" cy="1614356"/>
          </a:xfrm>
        </p:grpSpPr>
        <p:sp>
          <p:nvSpPr>
            <p:cNvPr id="358" name="Google Shape;358;p7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7"/>
          <p:cNvSpPr/>
          <p:nvPr/>
        </p:nvSpPr>
        <p:spPr>
          <a:xfrm>
            <a:off x="6230871" y="1559859"/>
            <a:ext cx="2450090" cy="3252204"/>
          </a:xfrm>
          <a:prstGeom prst="roundRect">
            <a:avLst>
              <a:gd name="adj" fmla="val 197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" name="Google Shape;361;p7"/>
          <p:cNvGrpSpPr/>
          <p:nvPr/>
        </p:nvGrpSpPr>
        <p:grpSpPr>
          <a:xfrm>
            <a:off x="7349177" y="5514778"/>
            <a:ext cx="227115" cy="227115"/>
            <a:chOff x="6669221" y="786256"/>
            <a:chExt cx="1614356" cy="1614356"/>
          </a:xfrm>
        </p:grpSpPr>
        <p:sp>
          <p:nvSpPr>
            <p:cNvPr id="362" name="Google Shape;362;p7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7"/>
          <p:cNvSpPr/>
          <p:nvPr/>
        </p:nvSpPr>
        <p:spPr>
          <a:xfrm>
            <a:off x="6947071" y="4307595"/>
            <a:ext cx="1008938" cy="100893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7"/>
          <p:cNvGrpSpPr/>
          <p:nvPr/>
        </p:nvGrpSpPr>
        <p:grpSpPr>
          <a:xfrm>
            <a:off x="10335197" y="5514778"/>
            <a:ext cx="227115" cy="227115"/>
            <a:chOff x="6669221" y="786256"/>
            <a:chExt cx="1614356" cy="1614356"/>
          </a:xfrm>
        </p:grpSpPr>
        <p:sp>
          <p:nvSpPr>
            <p:cNvPr id="366" name="Google Shape;366;p7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7"/>
          <p:cNvSpPr txBox="1"/>
          <p:nvPr/>
        </p:nvSpPr>
        <p:spPr>
          <a:xfrm>
            <a:off x="6230871" y="1726319"/>
            <a:ext cx="245009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Unsafe Condition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7"/>
          <p:cNvSpPr/>
          <p:nvPr/>
        </p:nvSpPr>
        <p:spPr>
          <a:xfrm>
            <a:off x="6332001" y="2574719"/>
            <a:ext cx="22390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 condition in which hazards exist that have the potential to cause injury or death to an employee.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7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2" name="Google Shape;372;p7"/>
          <p:cNvSpPr/>
          <p:nvPr/>
        </p:nvSpPr>
        <p:spPr>
          <a:xfrm>
            <a:off x="3166912" y="1559858"/>
            <a:ext cx="2450090" cy="3756672"/>
          </a:xfrm>
          <a:custGeom>
            <a:avLst/>
            <a:gdLst/>
            <a:ahLst/>
            <a:cxnLst/>
            <a:rect l="l" t="t" r="r" b="b"/>
            <a:pathLst>
              <a:path w="2061029" h="3160132" extrusionOk="0">
                <a:moveTo>
                  <a:pt x="40788" y="0"/>
                </a:moveTo>
                <a:lnTo>
                  <a:pt x="2020241" y="0"/>
                </a:lnTo>
                <a:cubicBezTo>
                  <a:pt x="2042768" y="0"/>
                  <a:pt x="2061029" y="18261"/>
                  <a:pt x="2061029" y="40788"/>
                </a:cubicBezTo>
                <a:lnTo>
                  <a:pt x="2061029" y="2694983"/>
                </a:lnTo>
                <a:cubicBezTo>
                  <a:pt x="2061029" y="2717510"/>
                  <a:pt x="2042768" y="2735771"/>
                  <a:pt x="2020241" y="2735771"/>
                </a:cubicBezTo>
                <a:lnTo>
                  <a:pt x="1454876" y="2735771"/>
                </a:lnTo>
                <a:cubicBezTo>
                  <a:pt x="1454876" y="2970139"/>
                  <a:pt x="1264883" y="3160132"/>
                  <a:pt x="1030514" y="3160132"/>
                </a:cubicBezTo>
                <a:cubicBezTo>
                  <a:pt x="796145" y="3160132"/>
                  <a:pt x="606152" y="2970139"/>
                  <a:pt x="606152" y="2735771"/>
                </a:cubicBezTo>
                <a:lnTo>
                  <a:pt x="40788" y="2735771"/>
                </a:lnTo>
                <a:cubicBezTo>
                  <a:pt x="18261" y="2735771"/>
                  <a:pt x="0" y="2717510"/>
                  <a:pt x="0" y="2694983"/>
                </a:cubicBezTo>
                <a:lnTo>
                  <a:pt x="0" y="40788"/>
                </a:lnTo>
                <a:cubicBezTo>
                  <a:pt x="0" y="18261"/>
                  <a:pt x="18261" y="0"/>
                  <a:pt x="40788" y="0"/>
                </a:cubicBezTo>
                <a:close/>
              </a:path>
            </a:pathLst>
          </a:custGeom>
          <a:gradFill>
            <a:gsLst>
              <a:gs pos="0">
                <a:srgbClr val="0D1D47"/>
              </a:gs>
              <a:gs pos="50000">
                <a:srgbClr val="132B67"/>
              </a:gs>
              <a:gs pos="100000">
                <a:srgbClr val="17347C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7"/>
          <p:cNvSpPr txBox="1"/>
          <p:nvPr/>
        </p:nvSpPr>
        <p:spPr>
          <a:xfrm>
            <a:off x="3166910" y="1973305"/>
            <a:ext cx="24500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Unsafe Act 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7"/>
          <p:cNvSpPr/>
          <p:nvPr/>
        </p:nvSpPr>
        <p:spPr>
          <a:xfrm>
            <a:off x="3213446" y="2574719"/>
            <a:ext cx="22390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act that is performed any time an employee fails to abide by safety rules and protocols.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7"/>
          <p:cNvSpPr/>
          <p:nvPr/>
        </p:nvSpPr>
        <p:spPr>
          <a:xfrm>
            <a:off x="184800" y="1559859"/>
            <a:ext cx="2450090" cy="3252204"/>
          </a:xfrm>
          <a:prstGeom prst="roundRect">
            <a:avLst>
              <a:gd name="adj" fmla="val 197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7"/>
          <p:cNvSpPr/>
          <p:nvPr/>
        </p:nvSpPr>
        <p:spPr>
          <a:xfrm>
            <a:off x="905376" y="4307595"/>
            <a:ext cx="1008938" cy="100893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7"/>
          <p:cNvSpPr txBox="1"/>
          <p:nvPr/>
        </p:nvSpPr>
        <p:spPr>
          <a:xfrm>
            <a:off x="535127" y="1981353"/>
            <a:ext cx="1789692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Accident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7"/>
          <p:cNvSpPr/>
          <p:nvPr/>
        </p:nvSpPr>
        <p:spPr>
          <a:xfrm>
            <a:off x="310433" y="2582767"/>
            <a:ext cx="223907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Similar to incident but </a:t>
            </a:r>
            <a:r>
              <a:rPr lang="en-US" sz="2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could not have been prevented</a:t>
            </a:r>
            <a:r>
              <a:rPr lang="en-US" sz="2000" b="0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9284081" y="1540518"/>
            <a:ext cx="2514502" cy="188587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7"/>
          <p:cNvSpPr/>
          <p:nvPr/>
        </p:nvSpPr>
        <p:spPr>
          <a:xfrm rot="10800000">
            <a:off x="8752011" y="2335689"/>
            <a:ext cx="681905" cy="3377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28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7"/>
          <p:cNvSpPr/>
          <p:nvPr/>
        </p:nvSpPr>
        <p:spPr>
          <a:xfrm>
            <a:off x="8809314" y="3833284"/>
            <a:ext cx="303612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Can be created by an unsafe act.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"/>
          <p:cNvSpPr/>
          <p:nvPr/>
        </p:nvSpPr>
        <p:spPr>
          <a:xfrm>
            <a:off x="3259488" y="1559859"/>
            <a:ext cx="2450090" cy="3252204"/>
          </a:xfrm>
          <a:prstGeom prst="roundRect">
            <a:avLst>
              <a:gd name="adj" fmla="val 197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p8"/>
          <p:cNvCxnSpPr/>
          <p:nvPr/>
        </p:nvCxnSpPr>
        <p:spPr>
          <a:xfrm>
            <a:off x="-11252" y="5628336"/>
            <a:ext cx="13180017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oval" w="med" len="med"/>
            <a:tailEnd type="none" w="sm" len="sm"/>
          </a:ln>
        </p:spPr>
      </p:cxnSp>
      <p:grpSp>
        <p:nvGrpSpPr>
          <p:cNvPr id="388" name="Google Shape;388;p8"/>
          <p:cNvGrpSpPr/>
          <p:nvPr/>
        </p:nvGrpSpPr>
        <p:grpSpPr>
          <a:xfrm>
            <a:off x="1388864" y="5514778"/>
            <a:ext cx="227115" cy="227115"/>
            <a:chOff x="6669221" y="786256"/>
            <a:chExt cx="1614356" cy="1614356"/>
          </a:xfrm>
        </p:grpSpPr>
        <p:sp>
          <p:nvSpPr>
            <p:cNvPr id="389" name="Google Shape;389;p8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8"/>
          <p:cNvGrpSpPr/>
          <p:nvPr/>
        </p:nvGrpSpPr>
        <p:grpSpPr>
          <a:xfrm>
            <a:off x="4370976" y="5514778"/>
            <a:ext cx="227115" cy="227115"/>
            <a:chOff x="6669221" y="786256"/>
            <a:chExt cx="1614356" cy="1614356"/>
          </a:xfrm>
        </p:grpSpPr>
        <p:sp>
          <p:nvSpPr>
            <p:cNvPr id="392" name="Google Shape;392;p8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8"/>
          <p:cNvSpPr/>
          <p:nvPr/>
        </p:nvSpPr>
        <p:spPr>
          <a:xfrm>
            <a:off x="6241600" y="1559858"/>
            <a:ext cx="2450090" cy="3756672"/>
          </a:xfrm>
          <a:custGeom>
            <a:avLst/>
            <a:gdLst/>
            <a:ahLst/>
            <a:cxnLst/>
            <a:rect l="l" t="t" r="r" b="b"/>
            <a:pathLst>
              <a:path w="2061029" h="3160132" extrusionOk="0">
                <a:moveTo>
                  <a:pt x="40788" y="0"/>
                </a:moveTo>
                <a:lnTo>
                  <a:pt x="2020241" y="0"/>
                </a:lnTo>
                <a:cubicBezTo>
                  <a:pt x="2042768" y="0"/>
                  <a:pt x="2061029" y="18261"/>
                  <a:pt x="2061029" y="40788"/>
                </a:cubicBezTo>
                <a:lnTo>
                  <a:pt x="2061029" y="2694983"/>
                </a:lnTo>
                <a:cubicBezTo>
                  <a:pt x="2061029" y="2717510"/>
                  <a:pt x="2042768" y="2735771"/>
                  <a:pt x="2020241" y="2735771"/>
                </a:cubicBezTo>
                <a:lnTo>
                  <a:pt x="1454876" y="2735771"/>
                </a:lnTo>
                <a:cubicBezTo>
                  <a:pt x="1454876" y="2970139"/>
                  <a:pt x="1264883" y="3160132"/>
                  <a:pt x="1030514" y="3160132"/>
                </a:cubicBezTo>
                <a:cubicBezTo>
                  <a:pt x="796145" y="3160132"/>
                  <a:pt x="606152" y="2970139"/>
                  <a:pt x="606152" y="2735771"/>
                </a:cubicBezTo>
                <a:lnTo>
                  <a:pt x="40788" y="2735771"/>
                </a:lnTo>
                <a:cubicBezTo>
                  <a:pt x="18261" y="2735771"/>
                  <a:pt x="0" y="2717510"/>
                  <a:pt x="0" y="2694983"/>
                </a:cubicBezTo>
                <a:lnTo>
                  <a:pt x="0" y="40788"/>
                </a:lnTo>
                <a:cubicBezTo>
                  <a:pt x="0" y="18261"/>
                  <a:pt x="18261" y="0"/>
                  <a:pt x="40788" y="0"/>
                </a:cubicBezTo>
                <a:close/>
              </a:path>
            </a:pathLst>
          </a:custGeom>
          <a:gradFill>
            <a:gsLst>
              <a:gs pos="0">
                <a:srgbClr val="0D1D47"/>
              </a:gs>
              <a:gs pos="50000">
                <a:srgbClr val="132B67"/>
              </a:gs>
              <a:gs pos="100000">
                <a:srgbClr val="17347C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9223710" y="1559859"/>
            <a:ext cx="2450090" cy="3252204"/>
          </a:xfrm>
          <a:prstGeom prst="roundRect">
            <a:avLst>
              <a:gd name="adj" fmla="val 197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" name="Google Shape;396;p8"/>
          <p:cNvGrpSpPr/>
          <p:nvPr/>
        </p:nvGrpSpPr>
        <p:grpSpPr>
          <a:xfrm>
            <a:off x="7349177" y="5514778"/>
            <a:ext cx="227115" cy="227115"/>
            <a:chOff x="6669221" y="786256"/>
            <a:chExt cx="1614356" cy="1614356"/>
          </a:xfrm>
        </p:grpSpPr>
        <p:sp>
          <p:nvSpPr>
            <p:cNvPr id="397" name="Google Shape;397;p8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8"/>
          <p:cNvSpPr/>
          <p:nvPr/>
        </p:nvSpPr>
        <p:spPr>
          <a:xfrm>
            <a:off x="277377" y="1559859"/>
            <a:ext cx="2450090" cy="3756672"/>
          </a:xfrm>
          <a:custGeom>
            <a:avLst/>
            <a:gdLst/>
            <a:ahLst/>
            <a:cxnLst/>
            <a:rect l="l" t="t" r="r" b="b"/>
            <a:pathLst>
              <a:path w="2061029" h="3160132" extrusionOk="0">
                <a:moveTo>
                  <a:pt x="40788" y="0"/>
                </a:moveTo>
                <a:lnTo>
                  <a:pt x="2020241" y="0"/>
                </a:lnTo>
                <a:cubicBezTo>
                  <a:pt x="2042768" y="0"/>
                  <a:pt x="2061029" y="18261"/>
                  <a:pt x="2061029" y="40788"/>
                </a:cubicBezTo>
                <a:lnTo>
                  <a:pt x="2061029" y="2694983"/>
                </a:lnTo>
                <a:cubicBezTo>
                  <a:pt x="2061029" y="2717510"/>
                  <a:pt x="2042768" y="2735771"/>
                  <a:pt x="2020241" y="2735771"/>
                </a:cubicBezTo>
                <a:lnTo>
                  <a:pt x="1454876" y="2735771"/>
                </a:lnTo>
                <a:cubicBezTo>
                  <a:pt x="1454876" y="2970139"/>
                  <a:pt x="1264883" y="3160132"/>
                  <a:pt x="1030514" y="3160132"/>
                </a:cubicBezTo>
                <a:cubicBezTo>
                  <a:pt x="796145" y="3160132"/>
                  <a:pt x="606152" y="2970139"/>
                  <a:pt x="606152" y="2735771"/>
                </a:cubicBezTo>
                <a:lnTo>
                  <a:pt x="40788" y="2735771"/>
                </a:lnTo>
                <a:cubicBezTo>
                  <a:pt x="18261" y="2735771"/>
                  <a:pt x="0" y="2717510"/>
                  <a:pt x="0" y="2694983"/>
                </a:cubicBezTo>
                <a:lnTo>
                  <a:pt x="0" y="40788"/>
                </a:lnTo>
                <a:cubicBezTo>
                  <a:pt x="0" y="18261"/>
                  <a:pt x="18261" y="0"/>
                  <a:pt x="40788" y="0"/>
                </a:cubicBezTo>
                <a:close/>
              </a:path>
            </a:pathLst>
          </a:custGeom>
          <a:gradFill>
            <a:gsLst>
              <a:gs pos="0">
                <a:srgbClr val="0D1D47"/>
              </a:gs>
              <a:gs pos="50000">
                <a:srgbClr val="132B67"/>
              </a:gs>
              <a:gs pos="100000">
                <a:srgbClr val="17347C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/>
          <p:nvPr/>
        </p:nvSpPr>
        <p:spPr>
          <a:xfrm>
            <a:off x="3980064" y="4307595"/>
            <a:ext cx="1008938" cy="100893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8"/>
          <p:cNvSpPr/>
          <p:nvPr/>
        </p:nvSpPr>
        <p:spPr>
          <a:xfrm>
            <a:off x="9939910" y="4307595"/>
            <a:ext cx="1008938" cy="100893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"/>
          <p:cNvSpPr txBox="1"/>
          <p:nvPr/>
        </p:nvSpPr>
        <p:spPr>
          <a:xfrm>
            <a:off x="607576" y="1990022"/>
            <a:ext cx="1789692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Incident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8"/>
          <p:cNvSpPr/>
          <p:nvPr/>
        </p:nvSpPr>
        <p:spPr>
          <a:xfrm>
            <a:off x="382882" y="2591436"/>
            <a:ext cx="22390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Unplanned event that may have caused injury or property damage.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8"/>
          <p:cNvGrpSpPr/>
          <p:nvPr/>
        </p:nvGrpSpPr>
        <p:grpSpPr>
          <a:xfrm>
            <a:off x="10335197" y="5514778"/>
            <a:ext cx="227115" cy="227115"/>
            <a:chOff x="6669221" y="786256"/>
            <a:chExt cx="1614356" cy="1614356"/>
          </a:xfrm>
        </p:grpSpPr>
        <p:sp>
          <p:nvSpPr>
            <p:cNvPr id="405" name="Google Shape;405;p8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7" name="Google Shape;407;p8"/>
          <p:cNvSpPr txBox="1"/>
          <p:nvPr/>
        </p:nvSpPr>
        <p:spPr>
          <a:xfrm>
            <a:off x="3609815" y="1981353"/>
            <a:ext cx="1789692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Accident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8"/>
          <p:cNvSpPr/>
          <p:nvPr/>
        </p:nvSpPr>
        <p:spPr>
          <a:xfrm>
            <a:off x="3385121" y="2582767"/>
            <a:ext cx="223907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Similar to incident but </a:t>
            </a:r>
            <a:r>
              <a:rPr lang="en-US" sz="2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could not have been prevented</a:t>
            </a:r>
            <a:r>
              <a:rPr lang="en-US" sz="2000" b="0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6241598" y="1973305"/>
            <a:ext cx="24500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Unsafe Act 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8"/>
          <p:cNvSpPr/>
          <p:nvPr/>
        </p:nvSpPr>
        <p:spPr>
          <a:xfrm>
            <a:off x="6288134" y="2574719"/>
            <a:ext cx="22390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act that is performed any time an employee fails to abide by safety rules and protocols.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8"/>
          <p:cNvSpPr txBox="1"/>
          <p:nvPr/>
        </p:nvSpPr>
        <p:spPr>
          <a:xfrm>
            <a:off x="9223710" y="1726319"/>
            <a:ext cx="245009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Unsafe Condition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8"/>
          <p:cNvSpPr/>
          <p:nvPr/>
        </p:nvSpPr>
        <p:spPr>
          <a:xfrm>
            <a:off x="9324840" y="2574719"/>
            <a:ext cx="22390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 condition in which hazards that have the potential to cause injury or death to an employee.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8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Terms Review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8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"/>
          <p:cNvSpPr/>
          <p:nvPr/>
        </p:nvSpPr>
        <p:spPr>
          <a:xfrm>
            <a:off x="0" y="-19774"/>
            <a:ext cx="37989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1"/>
          <p:cNvSpPr/>
          <p:nvPr/>
        </p:nvSpPr>
        <p:spPr>
          <a:xfrm>
            <a:off x="6760419" y="1112742"/>
            <a:ext cx="3975696" cy="1590756"/>
          </a:xfrm>
          <a:prstGeom prst="roundRect">
            <a:avLst>
              <a:gd name="adj" fmla="val 10715"/>
            </a:avLst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1"/>
          <p:cNvSpPr/>
          <p:nvPr/>
        </p:nvSpPr>
        <p:spPr>
          <a:xfrm>
            <a:off x="4772571" y="2836123"/>
            <a:ext cx="3975696" cy="1200150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1"/>
          <p:cNvSpPr/>
          <p:nvPr/>
        </p:nvSpPr>
        <p:spPr>
          <a:xfrm>
            <a:off x="6760419" y="4168898"/>
            <a:ext cx="3975696" cy="1200150"/>
          </a:xfrm>
          <a:prstGeom prst="roundRect">
            <a:avLst>
              <a:gd name="adj" fmla="val 10715"/>
            </a:avLst>
          </a:prstGeom>
          <a:solidFill>
            <a:srgbClr val="2F7D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1"/>
          <p:cNvSpPr/>
          <p:nvPr/>
        </p:nvSpPr>
        <p:spPr>
          <a:xfrm rot="5400000">
            <a:off x="8776381" y="3306728"/>
            <a:ext cx="834056" cy="8902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1"/>
          <p:cNvSpPr/>
          <p:nvPr/>
        </p:nvSpPr>
        <p:spPr>
          <a:xfrm rot="-5400000" flipH="1">
            <a:off x="5898250" y="1973952"/>
            <a:ext cx="834056" cy="8902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434322" y="1237091"/>
            <a:ext cx="278884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Incident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6760419" y="1133838"/>
            <a:ext cx="39756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an Incident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Reporting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Policy/Procedure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1"/>
          <p:cNvSpPr/>
          <p:nvPr/>
        </p:nvSpPr>
        <p:spPr>
          <a:xfrm>
            <a:off x="4772571" y="2891745"/>
            <a:ext cx="401911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 Employees on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Incident </a:t>
            </a: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6760419" y="4215830"/>
            <a:ext cx="397569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a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Standardized Form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g37d8ef0e21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852" y="465306"/>
            <a:ext cx="4592390" cy="5927387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6" name="Google Shape;436;g37d8ef0e213_0_0"/>
          <p:cNvSpPr/>
          <p:nvPr/>
        </p:nvSpPr>
        <p:spPr>
          <a:xfrm>
            <a:off x="6200252" y="2752398"/>
            <a:ext cx="484927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Incident Form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37d8ef0e213_0_0"/>
          <p:cNvSpPr/>
          <p:nvPr/>
        </p:nvSpPr>
        <p:spPr>
          <a:xfrm>
            <a:off x="8701088" y="2229178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Incident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3"/>
          <p:cNvSpPr txBox="1"/>
          <p:nvPr/>
        </p:nvSpPr>
        <p:spPr>
          <a:xfrm>
            <a:off x="1663072" y="2019062"/>
            <a:ext cx="2992581" cy="412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Fatalities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7DBC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Amputations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7DBC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Fractures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7DBC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Burns greater than 2</a:t>
            </a:r>
            <a:r>
              <a:rPr lang="en-US" sz="3200" b="1" i="0" u="none" strike="noStrike" cap="none" baseline="30000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 degree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3"/>
          <p:cNvSpPr txBox="1"/>
          <p:nvPr/>
        </p:nvSpPr>
        <p:spPr>
          <a:xfrm>
            <a:off x="6568991" y="2058139"/>
            <a:ext cx="4967102" cy="412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Emergency medical care</a:t>
            </a:r>
            <a:b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7DBC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Lost work time</a:t>
            </a:r>
            <a:b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7DBC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Two or more employees injured at same incident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64" y="2894610"/>
            <a:ext cx="725879" cy="72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2591" y="1983296"/>
            <a:ext cx="665018" cy="66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3"/>
          <p:cNvPicPr preferRelativeResize="0"/>
          <p:nvPr/>
        </p:nvPicPr>
        <p:blipFill rotWithShape="1">
          <a:blip r:embed="rId5">
            <a:alphaModFix/>
          </a:blip>
          <a:srcRect l="30763" t="2820" r="53896" b="73803"/>
          <a:stretch/>
        </p:blipFill>
        <p:spPr>
          <a:xfrm>
            <a:off x="5770604" y="2822726"/>
            <a:ext cx="587005" cy="89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3"/>
          <p:cNvPicPr preferRelativeResize="0"/>
          <p:nvPr/>
        </p:nvPicPr>
        <p:blipFill rotWithShape="1">
          <a:blip r:embed="rId6">
            <a:alphaModFix/>
          </a:blip>
          <a:srcRect l="39061" t="71874" r="39062" b="4686"/>
          <a:stretch/>
        </p:blipFill>
        <p:spPr>
          <a:xfrm>
            <a:off x="5598829" y="4028121"/>
            <a:ext cx="930554" cy="99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249398">
            <a:off x="750996" y="1988103"/>
            <a:ext cx="655404" cy="6554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13"/>
          <p:cNvCxnSpPr/>
          <p:nvPr/>
        </p:nvCxnSpPr>
        <p:spPr>
          <a:xfrm>
            <a:off x="4176215" y="914400"/>
            <a:ext cx="7406185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13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Analyze Any Claim With: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519" y="5025144"/>
            <a:ext cx="834767" cy="83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3"/>
          <p:cNvPicPr preferRelativeResize="0"/>
          <p:nvPr/>
        </p:nvPicPr>
        <p:blipFill rotWithShape="1">
          <a:blip r:embed="rId9">
            <a:alphaModFix/>
          </a:blip>
          <a:srcRect l="20906" t="14583" r="27682" b="16730"/>
          <a:stretch/>
        </p:blipFill>
        <p:spPr>
          <a:xfrm>
            <a:off x="762964" y="3831010"/>
            <a:ext cx="771897" cy="92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13"/>
          <p:cNvCxnSpPr/>
          <p:nvPr/>
        </p:nvCxnSpPr>
        <p:spPr>
          <a:xfrm>
            <a:off x="875071" y="2738595"/>
            <a:ext cx="4323699" cy="0"/>
          </a:xfrm>
          <a:prstGeom prst="straightConnector1">
            <a:avLst/>
          </a:prstGeom>
          <a:noFill/>
          <a:ln w="28575" cap="flat" cmpd="sng">
            <a:solidFill>
              <a:srgbClr val="1228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4" name="Google Shape;454;p13"/>
          <p:cNvCxnSpPr/>
          <p:nvPr/>
        </p:nvCxnSpPr>
        <p:spPr>
          <a:xfrm>
            <a:off x="875071" y="3776505"/>
            <a:ext cx="4323699" cy="0"/>
          </a:xfrm>
          <a:prstGeom prst="straightConnector1">
            <a:avLst/>
          </a:prstGeom>
          <a:noFill/>
          <a:ln w="28575" cap="flat" cmpd="sng">
            <a:solidFill>
              <a:srgbClr val="1228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5" name="Google Shape;455;p13"/>
          <p:cNvCxnSpPr/>
          <p:nvPr/>
        </p:nvCxnSpPr>
        <p:spPr>
          <a:xfrm>
            <a:off x="875071" y="4879132"/>
            <a:ext cx="4323699" cy="0"/>
          </a:xfrm>
          <a:prstGeom prst="straightConnector1">
            <a:avLst/>
          </a:prstGeom>
          <a:noFill/>
          <a:ln w="28575" cap="flat" cmpd="sng">
            <a:solidFill>
              <a:srgbClr val="1228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6" name="Google Shape;456;p13"/>
          <p:cNvCxnSpPr/>
          <p:nvPr/>
        </p:nvCxnSpPr>
        <p:spPr>
          <a:xfrm>
            <a:off x="5198770" y="2738595"/>
            <a:ext cx="6383630" cy="0"/>
          </a:xfrm>
          <a:prstGeom prst="straightConnector1">
            <a:avLst/>
          </a:prstGeom>
          <a:noFill/>
          <a:ln w="28575" cap="flat" cmpd="sng">
            <a:solidFill>
              <a:srgbClr val="1228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7" name="Google Shape;457;p13"/>
          <p:cNvCxnSpPr/>
          <p:nvPr/>
        </p:nvCxnSpPr>
        <p:spPr>
          <a:xfrm>
            <a:off x="5198770" y="3769452"/>
            <a:ext cx="6391651" cy="0"/>
          </a:xfrm>
          <a:prstGeom prst="straightConnector1">
            <a:avLst/>
          </a:prstGeom>
          <a:noFill/>
          <a:ln w="28575" cap="flat" cmpd="sng">
            <a:solidFill>
              <a:srgbClr val="1228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8" name="Google Shape;458;p13"/>
          <p:cNvCxnSpPr/>
          <p:nvPr/>
        </p:nvCxnSpPr>
        <p:spPr>
          <a:xfrm>
            <a:off x="5198770" y="1495576"/>
            <a:ext cx="0" cy="4561857"/>
          </a:xfrm>
          <a:prstGeom prst="straightConnector1">
            <a:avLst/>
          </a:prstGeom>
          <a:noFill/>
          <a:ln w="28575" cap="flat" cmpd="sng">
            <a:solidFill>
              <a:srgbClr val="1228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"/>
          <p:cNvSpPr/>
          <p:nvPr/>
        </p:nvSpPr>
        <p:spPr>
          <a:xfrm>
            <a:off x="0" y="-19774"/>
            <a:ext cx="46339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402732" y="2807308"/>
            <a:ext cx="42622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When to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Take Action?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5" name="Google Shape;465;p12"/>
          <p:cNvGrpSpPr/>
          <p:nvPr/>
        </p:nvGrpSpPr>
        <p:grpSpPr>
          <a:xfrm>
            <a:off x="1559212" y="384571"/>
            <a:ext cx="1356227" cy="2284163"/>
            <a:chOff x="5387019" y="8331811"/>
            <a:chExt cx="324595" cy="546684"/>
          </a:xfrm>
        </p:grpSpPr>
        <p:sp>
          <p:nvSpPr>
            <p:cNvPr id="466" name="Google Shape;466;p12"/>
            <p:cNvSpPr/>
            <p:nvPr/>
          </p:nvSpPr>
          <p:spPr>
            <a:xfrm>
              <a:off x="5387020" y="8331811"/>
              <a:ext cx="324594" cy="51252"/>
            </a:xfrm>
            <a:custGeom>
              <a:avLst/>
              <a:gdLst/>
              <a:ahLst/>
              <a:cxnLst/>
              <a:rect l="l" t="t" r="r" b="b"/>
              <a:pathLst>
                <a:path w="95" h="15" extrusionOk="0">
                  <a:moveTo>
                    <a:pt x="95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15"/>
                  </a:lnTo>
                  <a:close/>
                  <a:moveTo>
                    <a:pt x="5" y="10"/>
                  </a:moveTo>
                  <a:lnTo>
                    <a:pt x="90" y="10"/>
                  </a:lnTo>
                  <a:lnTo>
                    <a:pt x="90" y="5"/>
                  </a:lnTo>
                  <a:lnTo>
                    <a:pt x="5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1E37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2"/>
            <p:cNvSpPr/>
            <p:nvPr/>
          </p:nvSpPr>
          <p:spPr>
            <a:xfrm>
              <a:off x="5387019" y="8827243"/>
              <a:ext cx="324594" cy="51252"/>
            </a:xfrm>
            <a:custGeom>
              <a:avLst/>
              <a:gdLst/>
              <a:ahLst/>
              <a:cxnLst/>
              <a:rect l="l" t="t" r="r" b="b"/>
              <a:pathLst>
                <a:path w="95" h="15" extrusionOk="0">
                  <a:moveTo>
                    <a:pt x="95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15"/>
                  </a:lnTo>
                  <a:close/>
                  <a:moveTo>
                    <a:pt x="5" y="10"/>
                  </a:moveTo>
                  <a:lnTo>
                    <a:pt x="90" y="10"/>
                  </a:lnTo>
                  <a:lnTo>
                    <a:pt x="90" y="5"/>
                  </a:lnTo>
                  <a:lnTo>
                    <a:pt x="5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1E37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5421187" y="8372811"/>
              <a:ext cx="266509" cy="461265"/>
            </a:xfrm>
            <a:custGeom>
              <a:avLst/>
              <a:gdLst/>
              <a:ahLst/>
              <a:cxnLst/>
              <a:rect l="l" t="t" r="r" b="b"/>
              <a:pathLst>
                <a:path w="124" h="216" extrusionOk="0">
                  <a:moveTo>
                    <a:pt x="8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46"/>
                    <a:pt x="23" y="131"/>
                    <a:pt x="60" y="106"/>
                  </a:cubicBezTo>
                  <a:cubicBezTo>
                    <a:pt x="85" y="90"/>
                    <a:pt x="116" y="69"/>
                    <a:pt x="116" y="6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73"/>
                    <a:pt x="101" y="88"/>
                    <a:pt x="64" y="113"/>
                  </a:cubicBezTo>
                  <a:cubicBezTo>
                    <a:pt x="39" y="129"/>
                    <a:pt x="8" y="150"/>
                    <a:pt x="8" y="160"/>
                  </a:cubicBezTo>
                  <a:lnTo>
                    <a:pt x="8" y="216"/>
                  </a:lnTo>
                  <a:close/>
                </a:path>
              </a:pathLst>
            </a:custGeom>
            <a:solidFill>
              <a:srgbClr val="1E37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5421187" y="8372811"/>
              <a:ext cx="266509" cy="461265"/>
            </a:xfrm>
            <a:custGeom>
              <a:avLst/>
              <a:gdLst/>
              <a:ahLst/>
              <a:cxnLst/>
              <a:rect l="l" t="t" r="r" b="b"/>
              <a:pathLst>
                <a:path w="124" h="216" extrusionOk="0">
                  <a:moveTo>
                    <a:pt x="124" y="216"/>
                  </a:moveTo>
                  <a:cubicBezTo>
                    <a:pt x="116" y="216"/>
                    <a:pt x="116" y="216"/>
                    <a:pt x="116" y="216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50"/>
                    <a:pt x="85" y="129"/>
                    <a:pt x="60" y="113"/>
                  </a:cubicBezTo>
                  <a:cubicBezTo>
                    <a:pt x="23" y="88"/>
                    <a:pt x="0" y="73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9"/>
                    <a:pt x="39" y="90"/>
                    <a:pt x="64" y="106"/>
                  </a:cubicBezTo>
                  <a:cubicBezTo>
                    <a:pt x="101" y="131"/>
                    <a:pt x="124" y="146"/>
                    <a:pt x="124" y="160"/>
                  </a:cubicBezTo>
                  <a:lnTo>
                    <a:pt x="124" y="216"/>
                  </a:lnTo>
                  <a:close/>
                </a:path>
              </a:pathLst>
            </a:custGeom>
            <a:solidFill>
              <a:srgbClr val="1E37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12"/>
          <p:cNvSpPr/>
          <p:nvPr/>
        </p:nvSpPr>
        <p:spPr>
          <a:xfrm>
            <a:off x="-2" y="5672743"/>
            <a:ext cx="4633993" cy="674677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2"/>
          <p:cNvSpPr/>
          <p:nvPr/>
        </p:nvSpPr>
        <p:spPr>
          <a:xfrm>
            <a:off x="149831" y="5748471"/>
            <a:ext cx="41749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ASAP AFTER THE INCIDENT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2"/>
          <p:cNvSpPr/>
          <p:nvPr/>
        </p:nvSpPr>
        <p:spPr>
          <a:xfrm>
            <a:off x="4633991" y="1344319"/>
            <a:ext cx="948432" cy="306429"/>
          </a:xfrm>
          <a:prstGeom prst="homePlate">
            <a:avLst>
              <a:gd name="adj" fmla="val 50000"/>
            </a:avLst>
          </a:prstGeom>
          <a:solidFill>
            <a:srgbClr val="1E37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2"/>
          <p:cNvSpPr/>
          <p:nvPr/>
        </p:nvSpPr>
        <p:spPr>
          <a:xfrm>
            <a:off x="5643618" y="1224156"/>
            <a:ext cx="60960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Injuries (even minor injuries)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Potential for injury but no injury (near miss situation)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Property damage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2"/>
          <p:cNvSpPr/>
          <p:nvPr/>
        </p:nvSpPr>
        <p:spPr>
          <a:xfrm>
            <a:off x="4633284" y="3068655"/>
            <a:ext cx="948432" cy="306429"/>
          </a:xfrm>
          <a:prstGeom prst="homePlate">
            <a:avLst>
              <a:gd name="adj" fmla="val 50000"/>
            </a:avLst>
          </a:prstGeom>
          <a:solidFill>
            <a:srgbClr val="1E37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2"/>
          <p:cNvSpPr/>
          <p:nvPr/>
        </p:nvSpPr>
        <p:spPr>
          <a:xfrm>
            <a:off x="4633284" y="5227740"/>
            <a:ext cx="948432" cy="306429"/>
          </a:xfrm>
          <a:prstGeom prst="homePlate">
            <a:avLst>
              <a:gd name="adj" fmla="val 50000"/>
            </a:avLst>
          </a:prstGeom>
          <a:solidFill>
            <a:srgbClr val="1E37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2"/>
          <p:cNvSpPr/>
          <p:nvPr/>
        </p:nvSpPr>
        <p:spPr>
          <a:xfrm>
            <a:off x="5107500" y="384571"/>
            <a:ext cx="3564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D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Incidents Include: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Gathering Relevant Facts?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5"/>
          <p:cNvSpPr/>
          <p:nvPr/>
        </p:nvSpPr>
        <p:spPr>
          <a:xfrm>
            <a:off x="3535742" y="4960813"/>
            <a:ext cx="5140726" cy="1640055"/>
          </a:xfrm>
          <a:custGeom>
            <a:avLst/>
            <a:gdLst/>
            <a:ahLst/>
            <a:cxnLst/>
            <a:rect l="l" t="t" r="r" b="b"/>
            <a:pathLst>
              <a:path w="9091" h="2898" extrusionOk="0">
                <a:moveTo>
                  <a:pt x="0" y="2898"/>
                </a:moveTo>
                <a:lnTo>
                  <a:pt x="8255" y="2898"/>
                </a:lnTo>
                <a:lnTo>
                  <a:pt x="9091" y="1245"/>
                </a:lnTo>
                <a:lnTo>
                  <a:pt x="7400" y="0"/>
                </a:lnTo>
                <a:lnTo>
                  <a:pt x="0" y="0"/>
                </a:lnTo>
                <a:lnTo>
                  <a:pt x="0" y="2898"/>
                </a:lnTo>
                <a:close/>
              </a:path>
            </a:pathLst>
          </a:custGeom>
          <a:gradFill>
            <a:gsLst>
              <a:gs pos="0">
                <a:srgbClr val="9A6800"/>
              </a:gs>
              <a:gs pos="50000">
                <a:srgbClr val="DF9600"/>
              </a:gs>
              <a:gs pos="100000">
                <a:srgbClr val="FFB4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5"/>
          <p:cNvSpPr/>
          <p:nvPr/>
        </p:nvSpPr>
        <p:spPr>
          <a:xfrm>
            <a:off x="3535742" y="4228444"/>
            <a:ext cx="3265974" cy="2372426"/>
          </a:xfrm>
          <a:custGeom>
            <a:avLst/>
            <a:gdLst/>
            <a:ahLst/>
            <a:cxnLst/>
            <a:rect l="l" t="t" r="r" b="b"/>
            <a:pathLst>
              <a:path w="5774" h="4195" extrusionOk="0">
                <a:moveTo>
                  <a:pt x="0" y="4195"/>
                </a:moveTo>
                <a:lnTo>
                  <a:pt x="5774" y="2832"/>
                </a:lnTo>
                <a:lnTo>
                  <a:pt x="4918" y="0"/>
                </a:lnTo>
                <a:lnTo>
                  <a:pt x="0" y="1297"/>
                </a:lnTo>
                <a:lnTo>
                  <a:pt x="0" y="4195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5"/>
          <p:cNvSpPr/>
          <p:nvPr/>
        </p:nvSpPr>
        <p:spPr>
          <a:xfrm>
            <a:off x="3535742" y="1686355"/>
            <a:ext cx="4173657" cy="1637230"/>
          </a:xfrm>
          <a:custGeom>
            <a:avLst/>
            <a:gdLst/>
            <a:ahLst/>
            <a:cxnLst/>
            <a:rect l="l" t="t" r="r" b="b"/>
            <a:pathLst>
              <a:path w="7380" h="2898" extrusionOk="0">
                <a:moveTo>
                  <a:pt x="0" y="2898"/>
                </a:moveTo>
                <a:lnTo>
                  <a:pt x="6544" y="2898"/>
                </a:lnTo>
                <a:lnTo>
                  <a:pt x="7380" y="1244"/>
                </a:lnTo>
                <a:lnTo>
                  <a:pt x="5689" y="0"/>
                </a:lnTo>
                <a:lnTo>
                  <a:pt x="0" y="0"/>
                </a:lnTo>
                <a:lnTo>
                  <a:pt x="0" y="2898"/>
                </a:lnTo>
                <a:close/>
              </a:path>
            </a:pathLst>
          </a:custGeom>
          <a:gradFill>
            <a:gsLst>
              <a:gs pos="0">
                <a:srgbClr val="144872"/>
              </a:gs>
              <a:gs pos="50000">
                <a:srgbClr val="1E68A5"/>
              </a:gs>
              <a:gs pos="100000">
                <a:srgbClr val="247EC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5"/>
          <p:cNvSpPr/>
          <p:nvPr/>
        </p:nvSpPr>
        <p:spPr>
          <a:xfrm>
            <a:off x="3535742" y="3323585"/>
            <a:ext cx="4657194" cy="1637230"/>
          </a:xfrm>
          <a:custGeom>
            <a:avLst/>
            <a:gdLst/>
            <a:ahLst/>
            <a:cxnLst/>
            <a:rect l="l" t="t" r="r" b="b"/>
            <a:pathLst>
              <a:path w="8236" h="2896" extrusionOk="0">
                <a:moveTo>
                  <a:pt x="0" y="0"/>
                </a:moveTo>
                <a:lnTo>
                  <a:pt x="6544" y="0"/>
                </a:lnTo>
                <a:lnTo>
                  <a:pt x="8236" y="1243"/>
                </a:lnTo>
                <a:lnTo>
                  <a:pt x="7400" y="2896"/>
                </a:lnTo>
                <a:lnTo>
                  <a:pt x="0" y="2896"/>
                </a:lnTo>
                <a:lnTo>
                  <a:pt x="0" y="0"/>
                </a:lnTo>
                <a:close/>
              </a:path>
            </a:pathLst>
          </a:cu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5"/>
          <p:cNvSpPr/>
          <p:nvPr/>
        </p:nvSpPr>
        <p:spPr>
          <a:xfrm>
            <a:off x="269770" y="4191682"/>
            <a:ext cx="6531945" cy="1637230"/>
          </a:xfrm>
          <a:custGeom>
            <a:avLst/>
            <a:gdLst/>
            <a:ahLst/>
            <a:cxnLst/>
            <a:rect l="l" t="t" r="r" b="b"/>
            <a:pathLst>
              <a:path w="11547" h="2898" extrusionOk="0">
                <a:moveTo>
                  <a:pt x="0" y="2898"/>
                </a:moveTo>
                <a:lnTo>
                  <a:pt x="11547" y="2898"/>
                </a:lnTo>
                <a:lnTo>
                  <a:pt x="10691" y="0"/>
                </a:lnTo>
                <a:lnTo>
                  <a:pt x="855" y="0"/>
                </a:lnTo>
                <a:lnTo>
                  <a:pt x="0" y="2898"/>
                </a:lnTo>
                <a:close/>
              </a:path>
            </a:pathLst>
          </a:cu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5"/>
          <p:cNvSpPr/>
          <p:nvPr/>
        </p:nvSpPr>
        <p:spPr>
          <a:xfrm>
            <a:off x="753302" y="2551628"/>
            <a:ext cx="5562053" cy="1640055"/>
          </a:xfrm>
          <a:custGeom>
            <a:avLst/>
            <a:gdLst/>
            <a:ahLst/>
            <a:cxnLst/>
            <a:rect l="l" t="t" r="r" b="b"/>
            <a:pathLst>
              <a:path w="9836" h="2898" extrusionOk="0">
                <a:moveTo>
                  <a:pt x="856" y="0"/>
                </a:moveTo>
                <a:lnTo>
                  <a:pt x="8981" y="0"/>
                </a:lnTo>
                <a:lnTo>
                  <a:pt x="9836" y="2898"/>
                </a:lnTo>
                <a:lnTo>
                  <a:pt x="0" y="2898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5"/>
          <p:cNvSpPr/>
          <p:nvPr/>
        </p:nvSpPr>
        <p:spPr>
          <a:xfrm>
            <a:off x="1236838" y="914400"/>
            <a:ext cx="4594984" cy="1637230"/>
          </a:xfrm>
          <a:custGeom>
            <a:avLst/>
            <a:gdLst/>
            <a:ahLst/>
            <a:cxnLst/>
            <a:rect l="l" t="t" r="r" b="b"/>
            <a:pathLst>
              <a:path w="8125" h="2896" extrusionOk="0">
                <a:moveTo>
                  <a:pt x="0" y="2896"/>
                </a:moveTo>
                <a:lnTo>
                  <a:pt x="8125" y="2896"/>
                </a:lnTo>
                <a:lnTo>
                  <a:pt x="7269" y="0"/>
                </a:lnTo>
                <a:lnTo>
                  <a:pt x="855" y="0"/>
                </a:lnTo>
                <a:lnTo>
                  <a:pt x="0" y="2896"/>
                </a:lnTo>
                <a:close/>
              </a:path>
            </a:pathLst>
          </a:custGeom>
          <a:solidFill>
            <a:srgbClr val="2F7D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5"/>
          <p:cNvSpPr/>
          <p:nvPr/>
        </p:nvSpPr>
        <p:spPr>
          <a:xfrm>
            <a:off x="1575140" y="1349265"/>
            <a:ext cx="3906530" cy="7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Interviews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5"/>
          <p:cNvSpPr/>
          <p:nvPr/>
        </p:nvSpPr>
        <p:spPr>
          <a:xfrm>
            <a:off x="1236838" y="3005076"/>
            <a:ext cx="4691603" cy="79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 Evidence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5"/>
          <p:cNvSpPr/>
          <p:nvPr/>
        </p:nvSpPr>
        <p:spPr>
          <a:xfrm>
            <a:off x="753304" y="4280256"/>
            <a:ext cx="5609061" cy="148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 Information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2" name="Google Shape;492;p15"/>
          <p:cNvCxnSpPr>
            <a:stCxn id="488" idx="3"/>
          </p:cNvCxnSpPr>
          <p:nvPr/>
        </p:nvCxnSpPr>
        <p:spPr>
          <a:xfrm>
            <a:off x="1720372" y="914400"/>
            <a:ext cx="9861900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93" name="Google Shape;493;p15"/>
          <p:cNvGrpSpPr/>
          <p:nvPr/>
        </p:nvGrpSpPr>
        <p:grpSpPr>
          <a:xfrm>
            <a:off x="6552508" y="3709210"/>
            <a:ext cx="950549" cy="928183"/>
            <a:chOff x="746341" y="3161765"/>
            <a:chExt cx="556287" cy="543198"/>
          </a:xfrm>
        </p:grpSpPr>
        <p:sp>
          <p:nvSpPr>
            <p:cNvPr id="494" name="Google Shape;494;p15"/>
            <p:cNvSpPr/>
            <p:nvPr/>
          </p:nvSpPr>
          <p:spPr>
            <a:xfrm>
              <a:off x="859780" y="3584979"/>
              <a:ext cx="119984" cy="119984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1067024" y="3584979"/>
              <a:ext cx="122165" cy="119984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971038" y="3637336"/>
              <a:ext cx="104713" cy="1745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746341" y="3161765"/>
              <a:ext cx="130891" cy="484296"/>
            </a:xfrm>
            <a:custGeom>
              <a:avLst/>
              <a:gdLst/>
              <a:ahLst/>
              <a:cxnLst/>
              <a:rect l="l" t="t" r="r" b="b"/>
              <a:pathLst>
                <a:path w="60" h="222" extrusionOk="0">
                  <a:moveTo>
                    <a:pt x="52" y="222"/>
                  </a:moveTo>
                  <a:lnTo>
                    <a:pt x="36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60" y="222"/>
                  </a:lnTo>
                  <a:lnTo>
                    <a:pt x="52" y="2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42328" y="3229392"/>
              <a:ext cx="460300" cy="303231"/>
            </a:xfrm>
            <a:custGeom>
              <a:avLst/>
              <a:gdLst/>
              <a:ahLst/>
              <a:cxnLst/>
              <a:rect l="l" t="t" r="r" b="b"/>
              <a:pathLst>
                <a:path w="211" h="139" extrusionOk="0">
                  <a:moveTo>
                    <a:pt x="8" y="139"/>
                  </a:moveTo>
                  <a:lnTo>
                    <a:pt x="8" y="131"/>
                  </a:lnTo>
                  <a:lnTo>
                    <a:pt x="176" y="119"/>
                  </a:lnTo>
                  <a:lnTo>
                    <a:pt x="20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11" y="0"/>
                  </a:lnTo>
                  <a:lnTo>
                    <a:pt x="181" y="127"/>
                  </a:lnTo>
                  <a:lnTo>
                    <a:pt x="8" y="1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15"/>
          <p:cNvGrpSpPr/>
          <p:nvPr/>
        </p:nvGrpSpPr>
        <p:grpSpPr>
          <a:xfrm>
            <a:off x="7039661" y="5344262"/>
            <a:ext cx="916984" cy="914649"/>
            <a:chOff x="722167" y="2009631"/>
            <a:chExt cx="567171" cy="565727"/>
          </a:xfrm>
        </p:grpSpPr>
        <p:sp>
          <p:nvSpPr>
            <p:cNvPr id="500" name="Google Shape;500;p15"/>
            <p:cNvSpPr/>
            <p:nvPr/>
          </p:nvSpPr>
          <p:spPr>
            <a:xfrm>
              <a:off x="875144" y="2188586"/>
              <a:ext cx="137103" cy="210705"/>
            </a:xfrm>
            <a:custGeom>
              <a:avLst/>
              <a:gdLst/>
              <a:ahLst/>
              <a:cxnLst/>
              <a:rect l="l" t="t" r="r" b="b"/>
              <a:pathLst>
                <a:path w="95" h="146" extrusionOk="0">
                  <a:moveTo>
                    <a:pt x="86" y="146"/>
                  </a:moveTo>
                  <a:lnTo>
                    <a:pt x="0" y="78"/>
                  </a:lnTo>
                  <a:lnTo>
                    <a:pt x="0" y="67"/>
                  </a:lnTo>
                  <a:lnTo>
                    <a:pt x="86" y="0"/>
                  </a:lnTo>
                  <a:lnTo>
                    <a:pt x="95" y="4"/>
                  </a:lnTo>
                  <a:lnTo>
                    <a:pt x="95" y="140"/>
                  </a:lnTo>
                  <a:lnTo>
                    <a:pt x="86" y="146"/>
                  </a:lnTo>
                  <a:close/>
                  <a:moveTo>
                    <a:pt x="14" y="72"/>
                  </a:moveTo>
                  <a:lnTo>
                    <a:pt x="83" y="127"/>
                  </a:lnTo>
                  <a:lnTo>
                    <a:pt x="83" y="18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1052656" y="2188586"/>
              <a:ext cx="137103" cy="210705"/>
            </a:xfrm>
            <a:custGeom>
              <a:avLst/>
              <a:gdLst/>
              <a:ahLst/>
              <a:cxnLst/>
              <a:rect l="l" t="t" r="r" b="b"/>
              <a:pathLst>
                <a:path w="95" h="146" extrusionOk="0">
                  <a:moveTo>
                    <a:pt x="85" y="146"/>
                  </a:moveTo>
                  <a:lnTo>
                    <a:pt x="0" y="78"/>
                  </a:lnTo>
                  <a:lnTo>
                    <a:pt x="0" y="67"/>
                  </a:lnTo>
                  <a:lnTo>
                    <a:pt x="85" y="0"/>
                  </a:lnTo>
                  <a:lnTo>
                    <a:pt x="95" y="4"/>
                  </a:lnTo>
                  <a:lnTo>
                    <a:pt x="95" y="140"/>
                  </a:lnTo>
                  <a:lnTo>
                    <a:pt x="85" y="146"/>
                  </a:lnTo>
                  <a:close/>
                  <a:moveTo>
                    <a:pt x="13" y="72"/>
                  </a:moveTo>
                  <a:lnTo>
                    <a:pt x="82" y="127"/>
                  </a:lnTo>
                  <a:lnTo>
                    <a:pt x="82" y="18"/>
                  </a:lnTo>
                  <a:lnTo>
                    <a:pt x="13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17417" y="2213119"/>
              <a:ext cx="17318" cy="158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722167" y="2009631"/>
              <a:ext cx="567171" cy="565727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27" y="256"/>
                  </a:moveTo>
                  <a:cubicBezTo>
                    <a:pt x="93" y="256"/>
                    <a:pt x="61" y="243"/>
                    <a:pt x="37" y="219"/>
                  </a:cubicBezTo>
                  <a:cubicBezTo>
                    <a:pt x="13" y="195"/>
                    <a:pt x="0" y="163"/>
                    <a:pt x="0" y="128"/>
                  </a:cubicBezTo>
                  <a:cubicBezTo>
                    <a:pt x="0" y="94"/>
                    <a:pt x="13" y="62"/>
                    <a:pt x="37" y="38"/>
                  </a:cubicBezTo>
                  <a:cubicBezTo>
                    <a:pt x="61" y="14"/>
                    <a:pt x="93" y="0"/>
                    <a:pt x="127" y="0"/>
                  </a:cubicBezTo>
                  <a:cubicBezTo>
                    <a:pt x="162" y="0"/>
                    <a:pt x="194" y="14"/>
                    <a:pt x="218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2" y="62"/>
                    <a:pt x="256" y="94"/>
                    <a:pt x="256" y="128"/>
                  </a:cubicBezTo>
                  <a:cubicBezTo>
                    <a:pt x="256" y="163"/>
                    <a:pt x="242" y="195"/>
                    <a:pt x="218" y="219"/>
                  </a:cubicBezTo>
                  <a:cubicBezTo>
                    <a:pt x="194" y="243"/>
                    <a:pt x="162" y="256"/>
                    <a:pt x="127" y="256"/>
                  </a:cubicBezTo>
                  <a:close/>
                  <a:moveTo>
                    <a:pt x="127" y="8"/>
                  </a:moveTo>
                  <a:cubicBezTo>
                    <a:pt x="95" y="8"/>
                    <a:pt x="65" y="21"/>
                    <a:pt x="43" y="44"/>
                  </a:cubicBezTo>
                  <a:cubicBezTo>
                    <a:pt x="20" y="66"/>
                    <a:pt x="8" y="96"/>
                    <a:pt x="8" y="128"/>
                  </a:cubicBezTo>
                  <a:cubicBezTo>
                    <a:pt x="8" y="161"/>
                    <a:pt x="20" y="191"/>
                    <a:pt x="43" y="213"/>
                  </a:cubicBezTo>
                  <a:cubicBezTo>
                    <a:pt x="65" y="236"/>
                    <a:pt x="95" y="248"/>
                    <a:pt x="127" y="248"/>
                  </a:cubicBezTo>
                  <a:cubicBezTo>
                    <a:pt x="160" y="248"/>
                    <a:pt x="190" y="236"/>
                    <a:pt x="212" y="213"/>
                  </a:cubicBezTo>
                  <a:cubicBezTo>
                    <a:pt x="235" y="191"/>
                    <a:pt x="248" y="161"/>
                    <a:pt x="248" y="128"/>
                  </a:cubicBezTo>
                  <a:cubicBezTo>
                    <a:pt x="248" y="96"/>
                    <a:pt x="235" y="66"/>
                    <a:pt x="212" y="44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190" y="21"/>
                    <a:pt x="160" y="8"/>
                    <a:pt x="127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4" name="Google Shape;504;p15" descr="Chat bub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0864" y="1889036"/>
            <a:ext cx="1386125" cy="13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6" descr="Chat bub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9414" y="-1024912"/>
            <a:ext cx="8078697" cy="8078697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16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Interviews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0" name="Google Shape;510;p16"/>
          <p:cNvCxnSpPr/>
          <p:nvPr/>
        </p:nvCxnSpPr>
        <p:spPr>
          <a:xfrm>
            <a:off x="4176215" y="914400"/>
            <a:ext cx="7406185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1" name="Google Shape;511;p16"/>
          <p:cNvSpPr/>
          <p:nvPr/>
        </p:nvSpPr>
        <p:spPr>
          <a:xfrm>
            <a:off x="6724500" y="1121072"/>
            <a:ext cx="51966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Ask open-ended questions: </a:t>
            </a:r>
            <a:br>
              <a:rPr lang="en-US" sz="3200" b="1" i="0" u="none" strike="noStrike" cap="none" dirty="0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 dirty="0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	Who, What, When, 	Where, Why, How</a:t>
            </a:r>
            <a:endParaRPr sz="3200" b="1" i="0" u="none" strike="noStrike" cap="none" dirty="0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Not an interrogation</a:t>
            </a:r>
            <a:br>
              <a:rPr lang="en-US" sz="3200" b="1" i="0" u="none" strike="noStrike" cap="none" dirty="0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1" i="0" u="none" strike="noStrike" cap="none" dirty="0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rgbClr val="2F7DBC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Be empathetic towards the employees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3200"/>
              <a:buFont typeface="Arial"/>
              <a:buChar char="•"/>
            </a:pPr>
            <a:endParaRPr sz="3200" b="1" i="0" u="none" strike="noStrike" cap="none" dirty="0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7"/>
          <p:cNvSpPr/>
          <p:nvPr/>
        </p:nvSpPr>
        <p:spPr>
          <a:xfrm>
            <a:off x="0" y="1855698"/>
            <a:ext cx="12192000" cy="4585444"/>
          </a:xfrm>
          <a:prstGeom prst="rect">
            <a:avLst/>
          </a:prstGeom>
          <a:solidFill>
            <a:srgbClr val="1E377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1240435" y="2222726"/>
            <a:ext cx="2427784" cy="3819129"/>
          </a:xfrm>
          <a:prstGeom prst="roundRect">
            <a:avLst>
              <a:gd name="adj" fmla="val 1410"/>
            </a:avLst>
          </a:prstGeom>
          <a:solidFill>
            <a:schemeClr val="lt1">
              <a:alpha val="23921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38100" dir="5400000" algn="t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endParaRPr sz="9600" b="1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6102134" y="2222726"/>
            <a:ext cx="2427784" cy="3819129"/>
          </a:xfrm>
          <a:prstGeom prst="roundRect">
            <a:avLst>
              <a:gd name="adj" fmla="val 1410"/>
            </a:avLst>
          </a:prstGeom>
          <a:solidFill>
            <a:schemeClr val="lt1">
              <a:alpha val="23921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38100" dir="5400000" algn="t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endParaRPr sz="9600" b="1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8523781" y="2222726"/>
            <a:ext cx="2427784" cy="3819129"/>
          </a:xfrm>
          <a:prstGeom prst="roundRect">
            <a:avLst>
              <a:gd name="adj" fmla="val 1410"/>
            </a:avLst>
          </a:prstGeom>
          <a:solidFill>
            <a:schemeClr val="lt1">
              <a:alpha val="23921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38100" dir="5400000" algn="t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endParaRPr sz="9600" b="1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7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Physical Evidence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2" name="Google Shape;522;p17"/>
          <p:cNvCxnSpPr/>
          <p:nvPr/>
        </p:nvCxnSpPr>
        <p:spPr>
          <a:xfrm>
            <a:off x="4176215" y="914400"/>
            <a:ext cx="7406185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3" name="Google Shape;523;p17"/>
          <p:cNvSpPr/>
          <p:nvPr/>
        </p:nvSpPr>
        <p:spPr>
          <a:xfrm>
            <a:off x="1265634" y="4108377"/>
            <a:ext cx="242778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Secure Area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Needed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3677909" y="2222725"/>
            <a:ext cx="2427784" cy="3819129"/>
          </a:xfrm>
          <a:prstGeom prst="roundRect">
            <a:avLst>
              <a:gd name="adj" fmla="val 1410"/>
            </a:avLst>
          </a:prstGeom>
          <a:solidFill>
            <a:schemeClr val="lt1">
              <a:alpha val="23921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38100" dir="5400000" algn="t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endParaRPr sz="9600" b="1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3674840" y="4022789"/>
            <a:ext cx="242778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Impound Broken Equipment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6133507" y="4065918"/>
            <a:ext cx="242778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Pictures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8529918" y="4051635"/>
            <a:ext cx="242778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Hire Consultants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17" descr="Came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9232" y="2635838"/>
            <a:ext cx="979547" cy="979547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7"/>
          <p:cNvSpPr/>
          <p:nvPr/>
        </p:nvSpPr>
        <p:spPr>
          <a:xfrm>
            <a:off x="6619652" y="2483840"/>
            <a:ext cx="1355592" cy="1355592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17" descr="Disconnec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1499" y="2635838"/>
            <a:ext cx="1020399" cy="10203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7"/>
          <p:cNvSpPr/>
          <p:nvPr/>
        </p:nvSpPr>
        <p:spPr>
          <a:xfrm>
            <a:off x="9017418" y="2487907"/>
            <a:ext cx="1355592" cy="1355592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782842" y="2500760"/>
            <a:ext cx="1355592" cy="1355592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199467" y="2483840"/>
            <a:ext cx="1355592" cy="1355592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4" name="Google Shape;534;p17" descr="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7412" y="2621555"/>
            <a:ext cx="993830" cy="99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7" descr="Targ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88076" y="2671418"/>
            <a:ext cx="1014276" cy="101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f40e06450_0_0"/>
          <p:cNvSpPr txBox="1">
            <a:spLocks noGrp="1"/>
          </p:cNvSpPr>
          <p:nvPr>
            <p:ph type="body" idx="1"/>
          </p:nvPr>
        </p:nvSpPr>
        <p:spPr>
          <a:xfrm>
            <a:off x="846221" y="1734283"/>
            <a:ext cx="10515600" cy="420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An incident analysis is a structured process conducted after an unexpected event or "incident" has occured</a:t>
            </a:r>
            <a:r>
              <a:rPr lang="en-US" sz="3600">
                <a:solidFill>
                  <a:srgbClr val="1E377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600" b="1">
                <a:solidFill>
                  <a:srgbClr val="1E377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purpose is to examine what happened, why it happened, and how the response can be improved in the future.</a:t>
            </a:r>
            <a:r>
              <a:rPr lang="en-US" sz="3600">
                <a:solidFill>
                  <a:srgbClr val="1E377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By documenting and discussing the incident in a blame-free environment, an organization can learn from its mistakes and reduce the likelihood of future recurrences. </a:t>
            </a:r>
            <a:endParaRPr sz="5400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7f40e06450_0_0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Incident Analysis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g37f40e06450_0_0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7540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8"/>
          <p:cNvSpPr txBox="1"/>
          <p:nvPr/>
        </p:nvSpPr>
        <p:spPr>
          <a:xfrm>
            <a:off x="6754072" y="2957781"/>
            <a:ext cx="5437927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Trench Collapse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2" name="Google Shape;542;p18"/>
          <p:cNvCxnSpPr/>
          <p:nvPr/>
        </p:nvCxnSpPr>
        <p:spPr>
          <a:xfrm>
            <a:off x="7329602" y="3923071"/>
            <a:ext cx="452283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3" name="Google Shape;543;p18"/>
          <p:cNvCxnSpPr/>
          <p:nvPr/>
        </p:nvCxnSpPr>
        <p:spPr>
          <a:xfrm>
            <a:off x="7211615" y="2826775"/>
            <a:ext cx="452283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9"/>
          <p:cNvSpPr txBox="1">
            <a:spLocks noGrp="1"/>
          </p:cNvSpPr>
          <p:nvPr>
            <p:ph type="body" idx="1"/>
          </p:nvPr>
        </p:nvSpPr>
        <p:spPr>
          <a:xfrm>
            <a:off x="6381098" y="2655433"/>
            <a:ext cx="5496233" cy="188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4000"/>
              <a:buNone/>
            </a:pPr>
            <a:r>
              <a:rPr lang="en-US" sz="4000" b="1">
                <a:solidFill>
                  <a:srgbClr val="2F7DBC"/>
                </a:solidFill>
              </a:rPr>
              <a:t>Being very specific and detailed results in a better analysis</a:t>
            </a:r>
            <a:endParaRPr/>
          </a:p>
        </p:txBody>
      </p:sp>
      <p:sp>
        <p:nvSpPr>
          <p:cNvPr id="549" name="Google Shape;549;p19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Incident Description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0" name="Google Shape;550;p19"/>
          <p:cNvCxnSpPr/>
          <p:nvPr/>
        </p:nvCxnSpPr>
        <p:spPr>
          <a:xfrm>
            <a:off x="5161935" y="914400"/>
            <a:ext cx="6420465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Google Shape;551;p19" descr="Bullsey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74" y="-61452"/>
            <a:ext cx="6980903" cy="6980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2" name="Google Shape;552;p19"/>
          <p:cNvCxnSpPr/>
          <p:nvPr/>
        </p:nvCxnSpPr>
        <p:spPr>
          <a:xfrm>
            <a:off x="5869858" y="2330245"/>
            <a:ext cx="5720563" cy="0"/>
          </a:xfrm>
          <a:prstGeom prst="straightConnector1">
            <a:avLst/>
          </a:prstGeom>
          <a:noFill/>
          <a:ln w="28575" cap="flat" cmpd="sng">
            <a:solidFill>
              <a:srgbClr val="1228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3" name="Google Shape;553;p19"/>
          <p:cNvCxnSpPr/>
          <p:nvPr/>
        </p:nvCxnSpPr>
        <p:spPr>
          <a:xfrm>
            <a:off x="5869858" y="4714567"/>
            <a:ext cx="5720563" cy="0"/>
          </a:xfrm>
          <a:prstGeom prst="straightConnector1">
            <a:avLst/>
          </a:prstGeom>
          <a:noFill/>
          <a:ln w="28575" cap="flat" cmpd="sng">
            <a:solidFill>
              <a:srgbClr val="1228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g37aed41a9f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80" y="1063931"/>
            <a:ext cx="5190444" cy="528931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37aed41a9f4_0_0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To Name or Not to Name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1" name="Google Shape;561;g37aed41a9f4_0_0"/>
          <p:cNvCxnSpPr/>
          <p:nvPr/>
        </p:nvCxnSpPr>
        <p:spPr>
          <a:xfrm>
            <a:off x="4176215" y="914400"/>
            <a:ext cx="7406185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2" name="Google Shape;562;g37aed41a9f4_0_0"/>
          <p:cNvSpPr/>
          <p:nvPr/>
        </p:nvSpPr>
        <p:spPr>
          <a:xfrm>
            <a:off x="1116747" y="3046867"/>
            <a:ext cx="325602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endParaRPr/>
          </a:p>
        </p:txBody>
      </p:sp>
      <p:pic>
        <p:nvPicPr>
          <p:cNvPr id="563" name="Google Shape;563;g37aed41a9f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104021" y="1063931"/>
            <a:ext cx="5149963" cy="528931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g37aed41a9f4_0_0"/>
          <p:cNvSpPr/>
          <p:nvPr/>
        </p:nvSpPr>
        <p:spPr>
          <a:xfrm>
            <a:off x="6932498" y="3046867"/>
            <a:ext cx="349300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HIPAA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0"/>
          <p:cNvGrpSpPr/>
          <p:nvPr/>
        </p:nvGrpSpPr>
        <p:grpSpPr>
          <a:xfrm>
            <a:off x="724395" y="1061676"/>
            <a:ext cx="10051760" cy="5544928"/>
            <a:chOff x="1449441" y="1208952"/>
            <a:chExt cx="5533523" cy="5544928"/>
          </a:xfrm>
        </p:grpSpPr>
        <p:sp>
          <p:nvSpPr>
            <p:cNvPr id="570" name="Google Shape;570;p20"/>
            <p:cNvSpPr/>
            <p:nvPr/>
          </p:nvSpPr>
          <p:spPr>
            <a:xfrm>
              <a:off x="1449441" y="1208952"/>
              <a:ext cx="2732067" cy="2732067"/>
            </a:xfrm>
            <a:prstGeom prst="rect">
              <a:avLst/>
            </a:prstGeom>
            <a:solidFill>
              <a:srgbClr val="1228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4250897" y="1208952"/>
              <a:ext cx="2732067" cy="2732067"/>
            </a:xfrm>
            <a:prstGeom prst="rect">
              <a:avLst/>
            </a:prstGeom>
            <a:solidFill>
              <a:srgbClr val="F9A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1449441" y="4021813"/>
              <a:ext cx="2732067" cy="2732067"/>
            </a:xfrm>
            <a:prstGeom prst="rect">
              <a:avLst/>
            </a:prstGeom>
            <a:solidFill>
              <a:srgbClr val="2F7D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4250897" y="4021813"/>
              <a:ext cx="2732067" cy="27320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4" name="Google Shape;574;p20"/>
          <p:cNvSpPr txBox="1">
            <a:spLocks noGrp="1"/>
          </p:cNvSpPr>
          <p:nvPr>
            <p:ph type="body" idx="1"/>
          </p:nvPr>
        </p:nvSpPr>
        <p:spPr>
          <a:xfrm>
            <a:off x="1198994" y="4526370"/>
            <a:ext cx="3962941" cy="263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3600" b="1">
                <a:solidFill>
                  <a:srgbClr val="FFFFFF"/>
                </a:solidFill>
              </a:rPr>
              <a:t>Equipment </a:t>
            </a:r>
            <a:br>
              <a:rPr lang="en-US" sz="3600" b="1">
                <a:solidFill>
                  <a:srgbClr val="FFFFFF"/>
                </a:solidFill>
              </a:rPr>
            </a:br>
            <a:r>
              <a:rPr lang="en-US" sz="3600" b="1">
                <a:solidFill>
                  <a:srgbClr val="FFFFFF"/>
                </a:solidFill>
              </a:rPr>
              <a:t>Service Records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75" name="Google Shape;575;p20"/>
          <p:cNvSpPr txBox="1"/>
          <p:nvPr/>
        </p:nvSpPr>
        <p:spPr>
          <a:xfrm>
            <a:off x="6504750" y="1794303"/>
            <a:ext cx="3542311" cy="285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Employee </a:t>
            </a:r>
            <a:b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Training Records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0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7" name="Google Shape;577;p20"/>
          <p:cNvCxnSpPr/>
          <p:nvPr/>
        </p:nvCxnSpPr>
        <p:spPr>
          <a:xfrm>
            <a:off x="5161935" y="914400"/>
            <a:ext cx="6420465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8" name="Google Shape;578;p20"/>
          <p:cNvSpPr/>
          <p:nvPr/>
        </p:nvSpPr>
        <p:spPr>
          <a:xfrm>
            <a:off x="1143673" y="1794303"/>
            <a:ext cx="42015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Injury History of the Individual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0"/>
          <p:cNvSpPr/>
          <p:nvPr/>
        </p:nvSpPr>
        <p:spPr>
          <a:xfrm>
            <a:off x="6073479" y="4189274"/>
            <a:ext cx="440485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Previous Claims Involving the Same Procedure or Location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0"/>
          <p:cNvSpPr/>
          <p:nvPr/>
        </p:nvSpPr>
        <p:spPr>
          <a:xfrm>
            <a:off x="4666624" y="2710091"/>
            <a:ext cx="2167303" cy="216730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20" descr="Begin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3590" y="3074715"/>
            <a:ext cx="1469923" cy="146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Why Do Incidents Occur?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7" name="Google Shape;587;p9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8" name="Google Shape;588;p9"/>
          <p:cNvSpPr/>
          <p:nvPr/>
        </p:nvSpPr>
        <p:spPr>
          <a:xfrm>
            <a:off x="6096000" y="1938377"/>
            <a:ext cx="4902637" cy="1705169"/>
          </a:xfrm>
          <a:prstGeom prst="round2DiagRect">
            <a:avLst>
              <a:gd name="adj1" fmla="val 16667"/>
              <a:gd name="adj2" fmla="val 0"/>
            </a:avLst>
          </a:prstGeom>
          <a:noFill/>
          <a:ln w="12700" cap="flat" cmpd="sng">
            <a:solidFill>
              <a:srgbClr val="F9AD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9"/>
          <p:cNvSpPr/>
          <p:nvPr/>
        </p:nvSpPr>
        <p:spPr>
          <a:xfrm rot="10800000" flipH="1">
            <a:off x="6096000" y="3760406"/>
            <a:ext cx="4902637" cy="1705169"/>
          </a:xfrm>
          <a:prstGeom prst="round2DiagRect">
            <a:avLst>
              <a:gd name="adj1" fmla="val 16667"/>
              <a:gd name="adj2" fmla="val 0"/>
            </a:avLst>
          </a:prstGeom>
          <a:noFill/>
          <a:ln w="12700" cap="flat" cmpd="sng">
            <a:solidFill>
              <a:srgbClr val="2F7D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9"/>
          <p:cNvSpPr/>
          <p:nvPr/>
        </p:nvSpPr>
        <p:spPr>
          <a:xfrm flipH="1">
            <a:off x="1059383" y="1938377"/>
            <a:ext cx="4902637" cy="1705169"/>
          </a:xfrm>
          <a:prstGeom prst="round2DiagRect">
            <a:avLst>
              <a:gd name="adj1" fmla="val 16667"/>
              <a:gd name="adj2" fmla="val 0"/>
            </a:avLst>
          </a:prstGeom>
          <a:noFill/>
          <a:ln w="12700" cap="flat" cmpd="sng">
            <a:solidFill>
              <a:srgbClr val="2F7D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9"/>
          <p:cNvSpPr/>
          <p:nvPr/>
        </p:nvSpPr>
        <p:spPr>
          <a:xfrm rot="10800000">
            <a:off x="1059383" y="3760406"/>
            <a:ext cx="4902637" cy="1705169"/>
          </a:xfrm>
          <a:prstGeom prst="round2DiagRect">
            <a:avLst>
              <a:gd name="adj1" fmla="val 16667"/>
              <a:gd name="adj2" fmla="val 0"/>
            </a:avLst>
          </a:prstGeom>
          <a:noFill/>
          <a:ln w="12700" cap="flat" cmpd="sng">
            <a:solidFill>
              <a:srgbClr val="F9AD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9"/>
          <p:cNvSpPr/>
          <p:nvPr/>
        </p:nvSpPr>
        <p:spPr>
          <a:xfrm>
            <a:off x="4737239" y="2410205"/>
            <a:ext cx="2583542" cy="258354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219200" dist="50800" dir="5400000" sx="106000" sy="106000" algn="ctr" rotWithShape="0">
              <a:srgbClr val="000000">
                <a:alpha val="901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9"/>
          <p:cNvSpPr/>
          <p:nvPr/>
        </p:nvSpPr>
        <p:spPr>
          <a:xfrm>
            <a:off x="4861064" y="3305501"/>
            <a:ext cx="23308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Failure</a:t>
            </a:r>
            <a:endParaRPr sz="4000" b="0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9"/>
          <p:cNvSpPr/>
          <p:nvPr/>
        </p:nvSpPr>
        <p:spPr>
          <a:xfrm>
            <a:off x="2436757" y="2375623"/>
            <a:ext cx="33133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  <a:endParaRPr sz="1200" b="0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5" name="Google Shape;595;p9"/>
          <p:cNvGrpSpPr/>
          <p:nvPr/>
        </p:nvGrpSpPr>
        <p:grpSpPr>
          <a:xfrm>
            <a:off x="1260958" y="4358412"/>
            <a:ext cx="911940" cy="809980"/>
            <a:chOff x="5274266" y="5769228"/>
            <a:chExt cx="550101" cy="488599"/>
          </a:xfrm>
        </p:grpSpPr>
        <p:sp>
          <p:nvSpPr>
            <p:cNvPr id="596" name="Google Shape;596;p9"/>
            <p:cNvSpPr/>
            <p:nvPr/>
          </p:nvSpPr>
          <p:spPr>
            <a:xfrm>
              <a:off x="5359685" y="5864898"/>
              <a:ext cx="379263" cy="17084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rgbClr val="F9AD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5359685" y="5950317"/>
              <a:ext cx="379263" cy="17084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rgbClr val="F9AD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5359685" y="6035736"/>
              <a:ext cx="379263" cy="17084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rgbClr val="F9AD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5274266" y="5769228"/>
              <a:ext cx="550101" cy="488599"/>
            </a:xfrm>
            <a:custGeom>
              <a:avLst/>
              <a:gdLst/>
              <a:ahLst/>
              <a:cxnLst/>
              <a:rect l="l" t="t" r="r" b="b"/>
              <a:pathLst>
                <a:path w="161" h="143" extrusionOk="0">
                  <a:moveTo>
                    <a:pt x="43" y="143"/>
                  </a:moveTo>
                  <a:lnTo>
                    <a:pt x="43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110"/>
                  </a:lnTo>
                  <a:lnTo>
                    <a:pt x="82" y="110"/>
                  </a:lnTo>
                  <a:lnTo>
                    <a:pt x="43" y="143"/>
                  </a:lnTo>
                  <a:close/>
                  <a:moveTo>
                    <a:pt x="5" y="105"/>
                  </a:moveTo>
                  <a:lnTo>
                    <a:pt x="48" y="105"/>
                  </a:lnTo>
                  <a:lnTo>
                    <a:pt x="48" y="132"/>
                  </a:lnTo>
                  <a:lnTo>
                    <a:pt x="80" y="105"/>
                  </a:lnTo>
                  <a:lnTo>
                    <a:pt x="156" y="105"/>
                  </a:lnTo>
                  <a:lnTo>
                    <a:pt x="156" y="5"/>
                  </a:lnTo>
                  <a:lnTo>
                    <a:pt x="5" y="5"/>
                  </a:lnTo>
                  <a:lnTo>
                    <a:pt x="5" y="105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F9AD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0" name="Google Shape;600;p9"/>
          <p:cNvSpPr/>
          <p:nvPr/>
        </p:nvSpPr>
        <p:spPr>
          <a:xfrm>
            <a:off x="2469789" y="4355880"/>
            <a:ext cx="33133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9"/>
          <p:cNvSpPr/>
          <p:nvPr/>
        </p:nvSpPr>
        <p:spPr>
          <a:xfrm>
            <a:off x="7516551" y="2420141"/>
            <a:ext cx="33133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endParaRPr sz="1200" b="0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9"/>
          <p:cNvSpPr/>
          <p:nvPr/>
        </p:nvSpPr>
        <p:spPr>
          <a:xfrm>
            <a:off x="7509682" y="4267859"/>
            <a:ext cx="33133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sz="1200" b="0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3" name="Google Shape;603;p9"/>
          <p:cNvGrpSpPr/>
          <p:nvPr/>
        </p:nvGrpSpPr>
        <p:grpSpPr>
          <a:xfrm>
            <a:off x="9754896" y="4070415"/>
            <a:ext cx="804494" cy="1119300"/>
            <a:chOff x="7543006" y="4245610"/>
            <a:chExt cx="392929" cy="546686"/>
          </a:xfrm>
        </p:grpSpPr>
        <p:sp>
          <p:nvSpPr>
            <p:cNvPr id="604" name="Google Shape;604;p9"/>
            <p:cNvSpPr/>
            <p:nvPr/>
          </p:nvSpPr>
          <p:spPr>
            <a:xfrm>
              <a:off x="7679678" y="4443784"/>
              <a:ext cx="187923" cy="17084"/>
            </a:xfrm>
            <a:prstGeom prst="rect">
              <a:avLst/>
            </a:pr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7679678" y="4529203"/>
              <a:ext cx="187923" cy="17084"/>
            </a:xfrm>
            <a:prstGeom prst="rect">
              <a:avLst/>
            </a:pr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7679678" y="4614623"/>
              <a:ext cx="187923" cy="17084"/>
            </a:xfrm>
            <a:prstGeom prst="rect">
              <a:avLst/>
            </a:pr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7679678" y="4700042"/>
              <a:ext cx="187923" cy="17084"/>
            </a:xfrm>
            <a:prstGeom prst="rect">
              <a:avLst/>
            </a:pr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7611341" y="4443784"/>
              <a:ext cx="34168" cy="17084"/>
            </a:xfrm>
            <a:prstGeom prst="rect">
              <a:avLst/>
            </a:pr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7611341" y="4529203"/>
              <a:ext cx="34168" cy="17084"/>
            </a:xfrm>
            <a:prstGeom prst="rect">
              <a:avLst/>
            </a:pr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7611341" y="4614623"/>
              <a:ext cx="34168" cy="17084"/>
            </a:xfrm>
            <a:prstGeom prst="rect">
              <a:avLst/>
            </a:pr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7611341" y="4700042"/>
              <a:ext cx="34168" cy="17084"/>
            </a:xfrm>
            <a:prstGeom prst="rect">
              <a:avLst/>
            </a:pr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7543006" y="4307113"/>
              <a:ext cx="392929" cy="485183"/>
            </a:xfrm>
            <a:custGeom>
              <a:avLst/>
              <a:gdLst/>
              <a:ahLst/>
              <a:cxnLst/>
              <a:rect l="l" t="t" r="r" b="b"/>
              <a:pathLst>
                <a:path w="115" h="142" extrusionOk="0">
                  <a:moveTo>
                    <a:pt x="115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5"/>
                  </a:lnTo>
                  <a:lnTo>
                    <a:pt x="5" y="5"/>
                  </a:lnTo>
                  <a:lnTo>
                    <a:pt x="5" y="137"/>
                  </a:lnTo>
                  <a:lnTo>
                    <a:pt x="110" y="137"/>
                  </a:lnTo>
                  <a:lnTo>
                    <a:pt x="110" y="5"/>
                  </a:lnTo>
                  <a:lnTo>
                    <a:pt x="80" y="5"/>
                  </a:lnTo>
                  <a:lnTo>
                    <a:pt x="80" y="0"/>
                  </a:lnTo>
                  <a:lnTo>
                    <a:pt x="115" y="0"/>
                  </a:lnTo>
                  <a:lnTo>
                    <a:pt x="115" y="142"/>
                  </a:lnTo>
                  <a:close/>
                </a:path>
              </a:pathLst>
            </a:cu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7642093" y="4245610"/>
              <a:ext cx="191340" cy="119587"/>
            </a:xfrm>
            <a:custGeom>
              <a:avLst/>
              <a:gdLst/>
              <a:ahLst/>
              <a:cxnLst/>
              <a:rect l="l" t="t" r="r" b="b"/>
              <a:pathLst>
                <a:path w="56" h="35" extrusionOk="0">
                  <a:moveTo>
                    <a:pt x="56" y="35"/>
                  </a:moveTo>
                  <a:lnTo>
                    <a:pt x="0" y="35"/>
                  </a:lnTo>
                  <a:lnTo>
                    <a:pt x="6" y="1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41" y="10"/>
                  </a:lnTo>
                  <a:lnTo>
                    <a:pt x="50" y="10"/>
                  </a:lnTo>
                  <a:lnTo>
                    <a:pt x="56" y="35"/>
                  </a:lnTo>
                  <a:close/>
                  <a:moveTo>
                    <a:pt x="6" y="30"/>
                  </a:moveTo>
                  <a:lnTo>
                    <a:pt x="50" y="30"/>
                  </a:lnTo>
                  <a:lnTo>
                    <a:pt x="46" y="15"/>
                  </a:lnTo>
                  <a:lnTo>
                    <a:pt x="36" y="15"/>
                  </a:lnTo>
                  <a:lnTo>
                    <a:pt x="36" y="5"/>
                  </a:lnTo>
                  <a:lnTo>
                    <a:pt x="21" y="5"/>
                  </a:lnTo>
                  <a:lnTo>
                    <a:pt x="21" y="15"/>
                  </a:lnTo>
                  <a:lnTo>
                    <a:pt x="10" y="15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p9"/>
          <p:cNvGrpSpPr/>
          <p:nvPr/>
        </p:nvGrpSpPr>
        <p:grpSpPr>
          <a:xfrm>
            <a:off x="9318773" y="2214602"/>
            <a:ext cx="1293776" cy="1220546"/>
            <a:chOff x="6377885" y="4266111"/>
            <a:chExt cx="543267" cy="512517"/>
          </a:xfrm>
        </p:grpSpPr>
        <p:sp>
          <p:nvSpPr>
            <p:cNvPr id="615" name="Google Shape;615;p9"/>
            <p:cNvSpPr/>
            <p:nvPr/>
          </p:nvSpPr>
          <p:spPr>
            <a:xfrm>
              <a:off x="6675145" y="4529203"/>
              <a:ext cx="51252" cy="54668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2" y="1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5" y="1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9AD00"/>
            </a:solidFill>
            <a:ln w="9525" cap="flat" cmpd="sng">
              <a:solidFill>
                <a:srgbClr val="F9AD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6685395" y="4539453"/>
              <a:ext cx="235757" cy="239175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51" y="70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69" y="51"/>
                  </a:lnTo>
                  <a:lnTo>
                    <a:pt x="51" y="70"/>
                  </a:lnTo>
                  <a:close/>
                  <a:moveTo>
                    <a:pt x="7" y="19"/>
                  </a:moveTo>
                  <a:lnTo>
                    <a:pt x="51" y="63"/>
                  </a:lnTo>
                  <a:lnTo>
                    <a:pt x="62" y="51"/>
                  </a:lnTo>
                  <a:lnTo>
                    <a:pt x="18" y="7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9AD00"/>
            </a:solidFill>
            <a:ln w="9525" cap="flat" cmpd="sng">
              <a:solidFill>
                <a:srgbClr val="F9AD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6412053" y="4266111"/>
              <a:ext cx="126421" cy="129837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37" y="18"/>
                  </a:lnTo>
                  <a:lnTo>
                    <a:pt x="18" y="38"/>
                  </a:lnTo>
                  <a:close/>
                  <a:moveTo>
                    <a:pt x="6" y="9"/>
                  </a:moveTo>
                  <a:lnTo>
                    <a:pt x="18" y="30"/>
                  </a:lnTo>
                  <a:lnTo>
                    <a:pt x="29" y="19"/>
                  </a:lnTo>
                  <a:lnTo>
                    <a:pt x="8" y="7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9AD00"/>
            </a:solidFill>
            <a:ln w="9525" cap="flat" cmpd="sng">
              <a:solidFill>
                <a:srgbClr val="F9AD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494056" y="4348114"/>
              <a:ext cx="123004" cy="12300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36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6" y="33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F9AD00"/>
            </a:solidFill>
            <a:ln w="9525" cap="flat" cmpd="sng">
              <a:solidFill>
                <a:srgbClr val="F9AD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377885" y="4272945"/>
              <a:ext cx="495433" cy="495433"/>
            </a:xfrm>
            <a:custGeom>
              <a:avLst/>
              <a:gdLst/>
              <a:ahLst/>
              <a:cxnLst/>
              <a:rect l="l" t="t" r="r" b="b"/>
              <a:pathLst>
                <a:path w="233" h="232" extrusionOk="0">
                  <a:moveTo>
                    <a:pt x="11" y="232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23"/>
                    <a:pt x="151" y="0"/>
                    <a:pt x="195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3" y="37"/>
                    <a:pt x="233" y="37"/>
                    <a:pt x="233" y="37"/>
                  </a:cubicBezTo>
                  <a:cubicBezTo>
                    <a:pt x="233" y="82"/>
                    <a:pt x="210" y="91"/>
                    <a:pt x="189" y="91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39" y="225"/>
                    <a:pt x="39" y="225"/>
                    <a:pt x="39" y="225"/>
                  </a:cubicBezTo>
                  <a:lnTo>
                    <a:pt x="11" y="232"/>
                  </a:lnTo>
                  <a:close/>
                  <a:moveTo>
                    <a:pt x="9" y="218"/>
                  </a:moveTo>
                  <a:cubicBezTo>
                    <a:pt x="14" y="223"/>
                    <a:pt x="14" y="223"/>
                    <a:pt x="14" y="223"/>
                  </a:cubicBezTo>
                  <a:cubicBezTo>
                    <a:pt x="35" y="218"/>
                    <a:pt x="35" y="218"/>
                    <a:pt x="35" y="218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212" y="83"/>
                    <a:pt x="224" y="70"/>
                    <a:pt x="225" y="44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63" y="9"/>
                    <a:pt x="149" y="21"/>
                    <a:pt x="149" y="43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5" y="197"/>
                    <a:pt x="15" y="197"/>
                    <a:pt x="15" y="197"/>
                  </a:cubicBezTo>
                  <a:lnTo>
                    <a:pt x="9" y="218"/>
                  </a:lnTo>
                  <a:close/>
                </a:path>
              </a:pathLst>
            </a:custGeom>
            <a:solidFill>
              <a:srgbClr val="F9AD00"/>
            </a:solidFill>
            <a:ln w="9525" cap="flat" cmpd="sng">
              <a:solidFill>
                <a:srgbClr val="F9AD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9"/>
          <p:cNvGrpSpPr/>
          <p:nvPr/>
        </p:nvGrpSpPr>
        <p:grpSpPr>
          <a:xfrm>
            <a:off x="1280888" y="2230877"/>
            <a:ext cx="1015835" cy="1071744"/>
            <a:chOff x="8572598" y="1536871"/>
            <a:chExt cx="510235" cy="538317"/>
          </a:xfrm>
        </p:grpSpPr>
        <p:sp>
          <p:nvSpPr>
            <p:cNvPr id="621" name="Google Shape;621;p9"/>
            <p:cNvSpPr/>
            <p:nvPr/>
          </p:nvSpPr>
          <p:spPr>
            <a:xfrm>
              <a:off x="8682997" y="1536871"/>
              <a:ext cx="296498" cy="358762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84" y="168"/>
                  </a:moveTo>
                  <a:cubicBezTo>
                    <a:pt x="38" y="168"/>
                    <a:pt x="0" y="130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0"/>
                    <a:pt x="130" y="168"/>
                    <a:pt x="84" y="168"/>
                  </a:cubicBezTo>
                  <a:close/>
                  <a:moveTo>
                    <a:pt x="84" y="8"/>
                  </a:moveTo>
                  <a:cubicBezTo>
                    <a:pt x="42" y="8"/>
                    <a:pt x="8" y="42"/>
                    <a:pt x="8" y="84"/>
                  </a:cubicBezTo>
                  <a:cubicBezTo>
                    <a:pt x="8" y="126"/>
                    <a:pt x="42" y="160"/>
                    <a:pt x="84" y="160"/>
                  </a:cubicBezTo>
                  <a:cubicBezTo>
                    <a:pt x="126" y="160"/>
                    <a:pt x="160" y="126"/>
                    <a:pt x="160" y="84"/>
                  </a:cubicBezTo>
                  <a:cubicBezTo>
                    <a:pt x="160" y="42"/>
                    <a:pt x="126" y="8"/>
                    <a:pt x="84" y="8"/>
                  </a:cubicBezTo>
                  <a:close/>
                </a:path>
              </a:pathLst>
            </a:cu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72598" y="1908446"/>
              <a:ext cx="510235" cy="166742"/>
            </a:xfrm>
            <a:custGeom>
              <a:avLst/>
              <a:gdLst/>
              <a:ahLst/>
              <a:cxnLst/>
              <a:rect l="l" t="t" r="r" b="b"/>
              <a:pathLst>
                <a:path w="617384" h="166742" extrusionOk="0">
                  <a:moveTo>
                    <a:pt x="308692" y="18499"/>
                  </a:moveTo>
                  <a:cubicBezTo>
                    <a:pt x="167719" y="18499"/>
                    <a:pt x="50101" y="72182"/>
                    <a:pt x="22900" y="143547"/>
                  </a:cubicBezTo>
                  <a:lnTo>
                    <a:pt x="21553" y="150718"/>
                  </a:lnTo>
                  <a:lnTo>
                    <a:pt x="595831" y="150718"/>
                  </a:lnTo>
                  <a:lnTo>
                    <a:pt x="594484" y="143547"/>
                  </a:lnTo>
                  <a:cubicBezTo>
                    <a:pt x="567283" y="72182"/>
                    <a:pt x="449665" y="18499"/>
                    <a:pt x="308692" y="18499"/>
                  </a:cubicBezTo>
                  <a:close/>
                  <a:moveTo>
                    <a:pt x="308692" y="0"/>
                  </a:moveTo>
                  <a:cubicBezTo>
                    <a:pt x="458605" y="0"/>
                    <a:pt x="583681" y="60024"/>
                    <a:pt x="612607" y="139819"/>
                  </a:cubicBezTo>
                  <a:lnTo>
                    <a:pt x="617384" y="166568"/>
                  </a:lnTo>
                  <a:lnTo>
                    <a:pt x="609846" y="166568"/>
                  </a:lnTo>
                  <a:lnTo>
                    <a:pt x="609846" y="166742"/>
                  </a:lnTo>
                  <a:lnTo>
                    <a:pt x="6785" y="166742"/>
                  </a:lnTo>
                  <a:lnTo>
                    <a:pt x="6785" y="166568"/>
                  </a:lnTo>
                  <a:lnTo>
                    <a:pt x="0" y="166568"/>
                  </a:lnTo>
                  <a:lnTo>
                    <a:pt x="4777" y="139819"/>
                  </a:lnTo>
                  <a:cubicBezTo>
                    <a:pt x="33703" y="60024"/>
                    <a:pt x="158779" y="0"/>
                    <a:pt x="308692" y="0"/>
                  </a:cubicBezTo>
                  <a:close/>
                </a:path>
              </a:pathLst>
            </a:custGeom>
            <a:solidFill>
              <a:srgbClr val="2F7DBC"/>
            </a:solidFill>
            <a:ln w="9525" cap="flat" cmpd="sng">
              <a:solidFill>
                <a:srgbClr val="2F7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1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Identify Unsafe Conditions and Acts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9" name="Google Shape;629;p21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30" name="Google Shape;630;p21"/>
          <p:cNvGrpSpPr/>
          <p:nvPr/>
        </p:nvGrpSpPr>
        <p:grpSpPr>
          <a:xfrm>
            <a:off x="-579425" y="1652297"/>
            <a:ext cx="5321170" cy="3535505"/>
            <a:chOff x="4100215" y="2677309"/>
            <a:chExt cx="3788552" cy="2517199"/>
          </a:xfrm>
        </p:grpSpPr>
        <p:cxnSp>
          <p:nvCxnSpPr>
            <p:cNvPr id="631" name="Google Shape;631;p21"/>
            <p:cNvCxnSpPr/>
            <p:nvPr/>
          </p:nvCxnSpPr>
          <p:spPr>
            <a:xfrm>
              <a:off x="4137507" y="2696630"/>
              <a:ext cx="1042953" cy="778927"/>
            </a:xfrm>
            <a:prstGeom prst="straightConnector1">
              <a:avLst/>
            </a:prstGeom>
            <a:noFill/>
            <a:ln w="57150" cap="flat" cmpd="sng">
              <a:solidFill>
                <a:srgbClr val="1B1F3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2" name="Google Shape;632;p21"/>
            <p:cNvCxnSpPr/>
            <p:nvPr/>
          </p:nvCxnSpPr>
          <p:spPr>
            <a:xfrm rot="10800000" flipH="1">
              <a:off x="4100215" y="4594723"/>
              <a:ext cx="1034739" cy="571006"/>
            </a:xfrm>
            <a:prstGeom prst="straightConnector1">
              <a:avLst/>
            </a:prstGeom>
            <a:noFill/>
            <a:ln w="57150" cap="flat" cmpd="sng">
              <a:solidFill>
                <a:srgbClr val="1B1F3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3" name="Google Shape;633;p21"/>
            <p:cNvCxnSpPr/>
            <p:nvPr/>
          </p:nvCxnSpPr>
          <p:spPr>
            <a:xfrm flipH="1">
              <a:off x="6922213" y="2677309"/>
              <a:ext cx="966554" cy="700239"/>
            </a:xfrm>
            <a:prstGeom prst="straightConnector1">
              <a:avLst/>
            </a:prstGeom>
            <a:noFill/>
            <a:ln w="57150" cap="flat" cmpd="sng">
              <a:solidFill>
                <a:srgbClr val="1B1F3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4" name="Google Shape;634;p21"/>
            <p:cNvCxnSpPr/>
            <p:nvPr/>
          </p:nvCxnSpPr>
          <p:spPr>
            <a:xfrm rot="10800000">
              <a:off x="6894681" y="4681875"/>
              <a:ext cx="914151" cy="512633"/>
            </a:xfrm>
            <a:prstGeom prst="straightConnector1">
              <a:avLst/>
            </a:prstGeom>
            <a:noFill/>
            <a:ln w="57150" cap="flat" cmpd="sng">
              <a:solidFill>
                <a:srgbClr val="1B1F3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35" name="Google Shape;635;p21"/>
          <p:cNvSpPr/>
          <p:nvPr/>
        </p:nvSpPr>
        <p:spPr>
          <a:xfrm>
            <a:off x="1524719" y="453303"/>
            <a:ext cx="395680" cy="372892"/>
          </a:xfrm>
          <a:custGeom>
            <a:avLst/>
            <a:gdLst/>
            <a:ahLst/>
            <a:cxnLst/>
            <a:rect l="l" t="t" r="r" b="b"/>
            <a:pathLst>
              <a:path w="216" h="204" extrusionOk="0">
                <a:moveTo>
                  <a:pt x="212" y="180"/>
                </a:moveTo>
                <a:cubicBezTo>
                  <a:pt x="211" y="180"/>
                  <a:pt x="211" y="180"/>
                  <a:pt x="211" y="180"/>
                </a:cubicBezTo>
                <a:cubicBezTo>
                  <a:pt x="200" y="112"/>
                  <a:pt x="200" y="112"/>
                  <a:pt x="200" y="112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198" y="52"/>
                  <a:pt x="198" y="52"/>
                  <a:pt x="198" y="52"/>
                </a:cubicBezTo>
                <a:cubicBezTo>
                  <a:pt x="197" y="45"/>
                  <a:pt x="191" y="40"/>
                  <a:pt x="184" y="4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6" y="0"/>
                  <a:pt x="156" y="0"/>
                  <a:pt x="156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4" y="52"/>
                  <a:pt x="124" y="52"/>
                  <a:pt x="124" y="52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16"/>
                  <a:pt x="92" y="16"/>
                  <a:pt x="92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0"/>
                  <a:pt x="96" y="0"/>
                  <a:pt x="9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40"/>
                  <a:pt x="64" y="40"/>
                  <a:pt x="64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25" y="40"/>
                  <a:pt x="19" y="45"/>
                  <a:pt x="18" y="52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5" y="180"/>
                  <a:pt x="5" y="180"/>
                  <a:pt x="5" y="180"/>
                </a:cubicBezTo>
                <a:cubicBezTo>
                  <a:pt x="4" y="180"/>
                  <a:pt x="4" y="180"/>
                  <a:pt x="4" y="180"/>
                </a:cubicBezTo>
                <a:cubicBezTo>
                  <a:pt x="2" y="180"/>
                  <a:pt x="0" y="182"/>
                  <a:pt x="0" y="184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02"/>
                  <a:pt x="2" y="204"/>
                  <a:pt x="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6" y="204"/>
                  <a:pt x="88" y="202"/>
                  <a:pt x="88" y="200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2"/>
                  <a:pt x="86" y="180"/>
                  <a:pt x="84" y="180"/>
                </a:cubicBezTo>
                <a:cubicBezTo>
                  <a:pt x="83" y="180"/>
                  <a:pt x="83" y="180"/>
                  <a:pt x="83" y="180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0" y="112"/>
                  <a:pt x="100" y="112"/>
                  <a:pt x="100" y="112"/>
                </a:cubicBezTo>
                <a:cubicBezTo>
                  <a:pt x="116" y="112"/>
                  <a:pt x="116" y="112"/>
                  <a:pt x="116" y="112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42" y="112"/>
                  <a:pt x="142" y="112"/>
                  <a:pt x="142" y="112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2" y="180"/>
                  <a:pt x="132" y="180"/>
                  <a:pt x="132" y="180"/>
                </a:cubicBezTo>
                <a:cubicBezTo>
                  <a:pt x="130" y="180"/>
                  <a:pt x="128" y="182"/>
                  <a:pt x="128" y="184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28" y="202"/>
                  <a:pt x="130" y="204"/>
                  <a:pt x="132" y="204"/>
                </a:cubicBezTo>
                <a:cubicBezTo>
                  <a:pt x="212" y="204"/>
                  <a:pt x="212" y="204"/>
                  <a:pt x="212" y="204"/>
                </a:cubicBezTo>
                <a:cubicBezTo>
                  <a:pt x="214" y="204"/>
                  <a:pt x="216" y="202"/>
                  <a:pt x="216" y="200"/>
                </a:cubicBezTo>
                <a:cubicBezTo>
                  <a:pt x="216" y="184"/>
                  <a:pt x="216" y="184"/>
                  <a:pt x="216" y="184"/>
                </a:cubicBezTo>
                <a:cubicBezTo>
                  <a:pt x="216" y="182"/>
                  <a:pt x="214" y="180"/>
                  <a:pt x="212" y="180"/>
                </a:cubicBezTo>
                <a:close/>
                <a:moveTo>
                  <a:pt x="84" y="184"/>
                </a:moveTo>
                <a:cubicBezTo>
                  <a:pt x="84" y="200"/>
                  <a:pt x="84" y="200"/>
                  <a:pt x="84" y="200"/>
                </a:cubicBezTo>
                <a:cubicBezTo>
                  <a:pt x="4" y="200"/>
                  <a:pt x="4" y="200"/>
                  <a:pt x="4" y="200"/>
                </a:cubicBezTo>
                <a:cubicBezTo>
                  <a:pt x="4" y="184"/>
                  <a:pt x="4" y="184"/>
                  <a:pt x="4" y="184"/>
                </a:cubicBezTo>
                <a:lnTo>
                  <a:pt x="84" y="184"/>
                </a:lnTo>
                <a:close/>
                <a:moveTo>
                  <a:pt x="79" y="180"/>
                </a:moveTo>
                <a:cubicBezTo>
                  <a:pt x="9" y="180"/>
                  <a:pt x="9" y="180"/>
                  <a:pt x="9" y="180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70" y="112"/>
                  <a:pt x="70" y="112"/>
                  <a:pt x="70" y="112"/>
                </a:cubicBezTo>
                <a:lnTo>
                  <a:pt x="79" y="180"/>
                </a:lnTo>
                <a:close/>
                <a:moveTo>
                  <a:pt x="88" y="52"/>
                </a:moveTo>
                <a:cubicBezTo>
                  <a:pt x="76" y="52"/>
                  <a:pt x="76" y="52"/>
                  <a:pt x="76" y="52"/>
                </a:cubicBezTo>
                <a:cubicBezTo>
                  <a:pt x="76" y="56"/>
                  <a:pt x="76" y="56"/>
                  <a:pt x="76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88" y="96"/>
                  <a:pt x="88" y="96"/>
                  <a:pt x="88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6"/>
                  <a:pt x="48" y="96"/>
                  <a:pt x="48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22" y="56"/>
                  <a:pt x="22" y="56"/>
                  <a:pt x="22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2"/>
                  <a:pt x="48" y="52"/>
                  <a:pt x="48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3" y="48"/>
                  <a:pt x="28" y="44"/>
                  <a:pt x="32" y="44"/>
                </a:cubicBezTo>
                <a:cubicBezTo>
                  <a:pt x="88" y="44"/>
                  <a:pt x="88" y="44"/>
                  <a:pt x="88" y="44"/>
                </a:cubicBezTo>
                <a:lnTo>
                  <a:pt x="88" y="52"/>
                </a:lnTo>
                <a:close/>
                <a:moveTo>
                  <a:pt x="72" y="12"/>
                </a:moveTo>
                <a:cubicBezTo>
                  <a:pt x="72" y="16"/>
                  <a:pt x="72" y="16"/>
                  <a:pt x="72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88" y="40"/>
                  <a:pt x="88" y="40"/>
                  <a:pt x="88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2"/>
                  <a:pt x="68" y="12"/>
                  <a:pt x="68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4"/>
                  <a:pt x="64" y="4"/>
                  <a:pt x="64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12"/>
                  <a:pt x="92" y="12"/>
                  <a:pt x="92" y="12"/>
                </a:cubicBezTo>
                <a:lnTo>
                  <a:pt x="72" y="12"/>
                </a:lnTo>
                <a:close/>
                <a:moveTo>
                  <a:pt x="100" y="96"/>
                </a:moveTo>
                <a:cubicBezTo>
                  <a:pt x="92" y="96"/>
                  <a:pt x="92" y="96"/>
                  <a:pt x="92" y="96"/>
                </a:cubicBezTo>
                <a:cubicBezTo>
                  <a:pt x="92" y="56"/>
                  <a:pt x="92" y="56"/>
                  <a:pt x="92" y="56"/>
                </a:cubicBezTo>
                <a:cubicBezTo>
                  <a:pt x="100" y="56"/>
                  <a:pt x="100" y="56"/>
                  <a:pt x="100" y="56"/>
                </a:cubicBezTo>
                <a:lnTo>
                  <a:pt x="100" y="96"/>
                </a:lnTo>
                <a:close/>
                <a:moveTo>
                  <a:pt x="112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12" y="100"/>
                  <a:pt x="112" y="100"/>
                  <a:pt x="112" y="100"/>
                </a:cubicBezTo>
                <a:lnTo>
                  <a:pt x="112" y="108"/>
                </a:lnTo>
                <a:close/>
                <a:moveTo>
                  <a:pt x="112" y="96"/>
                </a:moveTo>
                <a:cubicBezTo>
                  <a:pt x="104" y="96"/>
                  <a:pt x="104" y="96"/>
                  <a:pt x="104" y="9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12" y="56"/>
                  <a:pt x="112" y="56"/>
                  <a:pt x="112" y="56"/>
                </a:cubicBezTo>
                <a:lnTo>
                  <a:pt x="112" y="96"/>
                </a:lnTo>
                <a:close/>
                <a:moveTo>
                  <a:pt x="112" y="52"/>
                </a:moveTo>
                <a:cubicBezTo>
                  <a:pt x="104" y="52"/>
                  <a:pt x="104" y="52"/>
                  <a:pt x="104" y="52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12" y="40"/>
                  <a:pt x="112" y="40"/>
                  <a:pt x="112" y="40"/>
                </a:cubicBezTo>
                <a:lnTo>
                  <a:pt x="112" y="52"/>
                </a:lnTo>
                <a:close/>
                <a:moveTo>
                  <a:pt x="100" y="36"/>
                </a:moveTo>
                <a:cubicBezTo>
                  <a:pt x="100" y="28"/>
                  <a:pt x="100" y="28"/>
                  <a:pt x="100" y="28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16" y="36"/>
                  <a:pt x="116" y="36"/>
                  <a:pt x="116" y="36"/>
                </a:cubicBezTo>
                <a:lnTo>
                  <a:pt x="100" y="36"/>
                </a:lnTo>
                <a:close/>
                <a:moveTo>
                  <a:pt x="124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24" y="56"/>
                  <a:pt x="124" y="56"/>
                  <a:pt x="124" y="56"/>
                </a:cubicBezTo>
                <a:lnTo>
                  <a:pt x="124" y="96"/>
                </a:lnTo>
                <a:close/>
                <a:moveTo>
                  <a:pt x="124" y="4"/>
                </a:moveTo>
                <a:cubicBezTo>
                  <a:pt x="152" y="4"/>
                  <a:pt x="152" y="4"/>
                  <a:pt x="152" y="4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4" y="12"/>
                  <a:pt x="124" y="12"/>
                  <a:pt x="124" y="12"/>
                </a:cubicBezTo>
                <a:lnTo>
                  <a:pt x="124" y="4"/>
                </a:lnTo>
                <a:close/>
                <a:moveTo>
                  <a:pt x="128" y="108"/>
                </a:moveTo>
                <a:cubicBezTo>
                  <a:pt x="128" y="100"/>
                  <a:pt x="128" y="100"/>
                  <a:pt x="128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88" y="44"/>
                  <a:pt x="193" y="48"/>
                  <a:pt x="194" y="52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98" y="108"/>
                  <a:pt x="198" y="108"/>
                  <a:pt x="198" y="108"/>
                </a:cubicBezTo>
                <a:lnTo>
                  <a:pt x="128" y="108"/>
                </a:lnTo>
                <a:close/>
                <a:moveTo>
                  <a:pt x="146" y="112"/>
                </a:moveTo>
                <a:cubicBezTo>
                  <a:pt x="196" y="112"/>
                  <a:pt x="196" y="112"/>
                  <a:pt x="196" y="112"/>
                </a:cubicBezTo>
                <a:cubicBezTo>
                  <a:pt x="207" y="180"/>
                  <a:pt x="207" y="180"/>
                  <a:pt x="207" y="180"/>
                </a:cubicBezTo>
                <a:cubicBezTo>
                  <a:pt x="137" y="180"/>
                  <a:pt x="137" y="180"/>
                  <a:pt x="137" y="180"/>
                </a:cubicBezTo>
                <a:lnTo>
                  <a:pt x="146" y="112"/>
                </a:lnTo>
                <a:close/>
                <a:moveTo>
                  <a:pt x="212" y="200"/>
                </a:moveTo>
                <a:cubicBezTo>
                  <a:pt x="132" y="200"/>
                  <a:pt x="132" y="200"/>
                  <a:pt x="132" y="200"/>
                </a:cubicBezTo>
                <a:cubicBezTo>
                  <a:pt x="132" y="184"/>
                  <a:pt x="132" y="184"/>
                  <a:pt x="132" y="184"/>
                </a:cubicBezTo>
                <a:cubicBezTo>
                  <a:pt x="212" y="184"/>
                  <a:pt x="212" y="184"/>
                  <a:pt x="212" y="184"/>
                </a:cubicBezTo>
                <a:lnTo>
                  <a:pt x="212" y="2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p21"/>
          <p:cNvGrpSpPr/>
          <p:nvPr/>
        </p:nvGrpSpPr>
        <p:grpSpPr>
          <a:xfrm>
            <a:off x="2538684" y="789636"/>
            <a:ext cx="327050" cy="327050"/>
            <a:chOff x="6264276" y="3503613"/>
            <a:chExt cx="606425" cy="606425"/>
          </a:xfrm>
        </p:grpSpPr>
        <p:sp>
          <p:nvSpPr>
            <p:cNvPr id="637" name="Google Shape;637;p21"/>
            <p:cNvSpPr/>
            <p:nvPr/>
          </p:nvSpPr>
          <p:spPr>
            <a:xfrm>
              <a:off x="6600826" y="3638550"/>
              <a:ext cx="269875" cy="342900"/>
            </a:xfrm>
            <a:custGeom>
              <a:avLst/>
              <a:gdLst/>
              <a:ahLst/>
              <a:cxnLst/>
              <a:rect l="l" t="t" r="r" b="b"/>
              <a:pathLst>
                <a:path w="96" h="122" extrusionOk="0">
                  <a:moveTo>
                    <a:pt x="85" y="0"/>
                  </a:moveTo>
                  <a:cubicBezTo>
                    <a:pt x="79" y="0"/>
                    <a:pt x="72" y="3"/>
                    <a:pt x="70" y="13"/>
                  </a:cubicBezTo>
                  <a:cubicBezTo>
                    <a:pt x="69" y="20"/>
                    <a:pt x="68" y="35"/>
                    <a:pt x="68" y="36"/>
                  </a:cubicBezTo>
                  <a:cubicBezTo>
                    <a:pt x="68" y="37"/>
                    <a:pt x="68" y="39"/>
                    <a:pt x="67" y="40"/>
                  </a:cubicBezTo>
                  <a:cubicBezTo>
                    <a:pt x="65" y="39"/>
                    <a:pt x="63" y="39"/>
                    <a:pt x="60" y="39"/>
                  </a:cubicBezTo>
                  <a:cubicBezTo>
                    <a:pt x="54" y="39"/>
                    <a:pt x="49" y="42"/>
                    <a:pt x="42" y="48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3" y="63"/>
                    <a:pt x="18" y="67"/>
                    <a:pt x="12" y="73"/>
                  </a:cubicBezTo>
                  <a:cubicBezTo>
                    <a:pt x="0" y="84"/>
                    <a:pt x="0" y="100"/>
                    <a:pt x="0" y="10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99"/>
                    <a:pt x="4" y="86"/>
                    <a:pt x="14" y="76"/>
                  </a:cubicBezTo>
                  <a:cubicBezTo>
                    <a:pt x="21" y="69"/>
                    <a:pt x="27" y="66"/>
                    <a:pt x="31" y="6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51" y="45"/>
                    <a:pt x="56" y="43"/>
                    <a:pt x="60" y="43"/>
                  </a:cubicBezTo>
                  <a:cubicBezTo>
                    <a:pt x="66" y="43"/>
                    <a:pt x="70" y="48"/>
                    <a:pt x="72" y="50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40"/>
                    <a:pt x="72" y="36"/>
                    <a:pt x="72" y="36"/>
                  </a:cubicBezTo>
                  <a:cubicBezTo>
                    <a:pt x="72" y="36"/>
                    <a:pt x="73" y="21"/>
                    <a:pt x="74" y="13"/>
                  </a:cubicBezTo>
                  <a:cubicBezTo>
                    <a:pt x="76" y="6"/>
                    <a:pt x="80" y="4"/>
                    <a:pt x="85" y="4"/>
                  </a:cubicBezTo>
                  <a:cubicBezTo>
                    <a:pt x="88" y="4"/>
                    <a:pt x="92" y="6"/>
                    <a:pt x="92" y="8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2"/>
                    <a:pt x="91" y="46"/>
                    <a:pt x="91" y="48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79" y="81"/>
                    <a:pt x="77" y="83"/>
                    <a:pt x="75" y="85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115"/>
                    <a:pt x="44" y="118"/>
                    <a:pt x="44" y="120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19"/>
                    <a:pt x="49" y="117"/>
                    <a:pt x="50" y="116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80" y="86"/>
                    <a:pt x="83" y="82"/>
                    <a:pt x="84" y="80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7"/>
                    <a:pt x="96" y="43"/>
                    <a:pt x="96" y="40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3"/>
                    <a:pt x="90" y="0"/>
                    <a:pt x="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6578601" y="4008438"/>
              <a:ext cx="203200" cy="101600"/>
            </a:xfrm>
            <a:custGeom>
              <a:avLst/>
              <a:gdLst/>
              <a:ahLst/>
              <a:cxnLst/>
              <a:rect l="l" t="t" r="r" b="b"/>
              <a:pathLst>
                <a:path w="128" h="64" extrusionOk="0">
                  <a:moveTo>
                    <a:pt x="0" y="64"/>
                  </a:moveTo>
                  <a:lnTo>
                    <a:pt x="7" y="64"/>
                  </a:lnTo>
                  <a:lnTo>
                    <a:pt x="7" y="7"/>
                  </a:lnTo>
                  <a:lnTo>
                    <a:pt x="121" y="7"/>
                  </a:lnTo>
                  <a:lnTo>
                    <a:pt x="121" y="64"/>
                  </a:lnTo>
                  <a:lnTo>
                    <a:pt x="128" y="64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6589713" y="3975100"/>
              <a:ext cx="168275" cy="44450"/>
            </a:xfrm>
            <a:custGeom>
              <a:avLst/>
              <a:gdLst/>
              <a:ahLst/>
              <a:cxnLst/>
              <a:rect l="l" t="t" r="r" b="b"/>
              <a:pathLst>
                <a:path w="106" h="28" extrusionOk="0">
                  <a:moveTo>
                    <a:pt x="0" y="28"/>
                  </a:moveTo>
                  <a:lnTo>
                    <a:pt x="106" y="2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28"/>
                  </a:lnTo>
                  <a:close/>
                  <a:moveTo>
                    <a:pt x="99" y="7"/>
                  </a:moveTo>
                  <a:lnTo>
                    <a:pt x="99" y="21"/>
                  </a:lnTo>
                  <a:lnTo>
                    <a:pt x="7" y="21"/>
                  </a:lnTo>
                  <a:lnTo>
                    <a:pt x="7" y="7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264276" y="3638550"/>
              <a:ext cx="269875" cy="342900"/>
            </a:xfrm>
            <a:custGeom>
              <a:avLst/>
              <a:gdLst/>
              <a:ahLst/>
              <a:cxnLst/>
              <a:rect l="l" t="t" r="r" b="b"/>
              <a:pathLst>
                <a:path w="96" h="122" extrusionOk="0">
                  <a:moveTo>
                    <a:pt x="46" y="116"/>
                  </a:moveTo>
                  <a:cubicBezTo>
                    <a:pt x="46" y="116"/>
                    <a:pt x="46" y="116"/>
                    <a:pt x="46" y="116"/>
                  </a:cubicBezTo>
                  <a:cubicBezTo>
                    <a:pt x="47" y="117"/>
                    <a:pt x="48" y="119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8"/>
                    <a:pt x="51" y="115"/>
                    <a:pt x="49" y="11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9" y="83"/>
                    <a:pt x="17" y="81"/>
                    <a:pt x="16" y="7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6"/>
                    <a:pt x="4" y="42"/>
                    <a:pt x="4" y="4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8" y="4"/>
                    <a:pt x="11" y="4"/>
                  </a:cubicBezTo>
                  <a:cubicBezTo>
                    <a:pt x="16" y="4"/>
                    <a:pt x="20" y="6"/>
                    <a:pt x="22" y="13"/>
                  </a:cubicBezTo>
                  <a:cubicBezTo>
                    <a:pt x="23" y="21"/>
                    <a:pt x="24" y="36"/>
                    <a:pt x="24" y="36"/>
                  </a:cubicBezTo>
                  <a:cubicBezTo>
                    <a:pt x="24" y="36"/>
                    <a:pt x="24" y="40"/>
                    <a:pt x="25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6" y="48"/>
                    <a:pt x="30" y="43"/>
                    <a:pt x="36" y="43"/>
                  </a:cubicBezTo>
                  <a:cubicBezTo>
                    <a:pt x="40" y="43"/>
                    <a:pt x="45" y="45"/>
                    <a:pt x="51" y="51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9" y="66"/>
                    <a:pt x="75" y="69"/>
                    <a:pt x="82" y="76"/>
                  </a:cubicBezTo>
                  <a:cubicBezTo>
                    <a:pt x="92" y="86"/>
                    <a:pt x="92" y="99"/>
                    <a:pt x="92" y="108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0"/>
                    <a:pt x="96" y="84"/>
                    <a:pt x="84" y="73"/>
                  </a:cubicBezTo>
                  <a:cubicBezTo>
                    <a:pt x="78" y="67"/>
                    <a:pt x="73" y="63"/>
                    <a:pt x="67" y="62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47" y="42"/>
                    <a:pt x="42" y="39"/>
                    <a:pt x="36" y="39"/>
                  </a:cubicBezTo>
                  <a:cubicBezTo>
                    <a:pt x="33" y="39"/>
                    <a:pt x="31" y="39"/>
                    <a:pt x="29" y="40"/>
                  </a:cubicBezTo>
                  <a:cubicBezTo>
                    <a:pt x="28" y="39"/>
                    <a:pt x="28" y="37"/>
                    <a:pt x="28" y="36"/>
                  </a:cubicBezTo>
                  <a:cubicBezTo>
                    <a:pt x="28" y="35"/>
                    <a:pt x="27" y="20"/>
                    <a:pt x="26" y="13"/>
                  </a:cubicBezTo>
                  <a:cubicBezTo>
                    <a:pt x="24" y="3"/>
                    <a:pt x="17" y="0"/>
                    <a:pt x="11" y="0"/>
                  </a:cubicBezTo>
                  <a:cubicBezTo>
                    <a:pt x="6" y="0"/>
                    <a:pt x="0" y="3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1" y="47"/>
                    <a:pt x="2" y="49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2"/>
                    <a:pt x="16" y="86"/>
                    <a:pt x="18" y="88"/>
                  </a:cubicBezTo>
                  <a:cubicBezTo>
                    <a:pt x="46" y="116"/>
                    <a:pt x="46" y="116"/>
                    <a:pt x="46" y="1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6354763" y="4008438"/>
              <a:ext cx="201613" cy="101600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27" y="64"/>
                  </a:moveTo>
                  <a:lnTo>
                    <a:pt x="120" y="64"/>
                  </a:lnTo>
                  <a:lnTo>
                    <a:pt x="12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6376988" y="3975100"/>
              <a:ext cx="168275" cy="44450"/>
            </a:xfrm>
            <a:custGeom>
              <a:avLst/>
              <a:gdLst/>
              <a:ahLst/>
              <a:cxnLst/>
              <a:rect l="l" t="t" r="r" b="b"/>
              <a:pathLst>
                <a:path w="106" h="28" extrusionOk="0">
                  <a:moveTo>
                    <a:pt x="10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06" y="28"/>
                  </a:lnTo>
                  <a:lnTo>
                    <a:pt x="106" y="0"/>
                  </a:lnTo>
                  <a:close/>
                  <a:moveTo>
                    <a:pt x="99" y="7"/>
                  </a:moveTo>
                  <a:lnTo>
                    <a:pt x="99" y="21"/>
                  </a:lnTo>
                  <a:lnTo>
                    <a:pt x="7" y="21"/>
                  </a:lnTo>
                  <a:lnTo>
                    <a:pt x="7" y="7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6461126" y="3532188"/>
              <a:ext cx="212725" cy="212725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4"/>
                  </a:moveTo>
                  <a:cubicBezTo>
                    <a:pt x="57" y="4"/>
                    <a:pt x="72" y="19"/>
                    <a:pt x="72" y="38"/>
                  </a:cubicBezTo>
                  <a:cubicBezTo>
                    <a:pt x="72" y="57"/>
                    <a:pt x="57" y="72"/>
                    <a:pt x="38" y="72"/>
                  </a:cubicBezTo>
                  <a:cubicBezTo>
                    <a:pt x="19" y="72"/>
                    <a:pt x="4" y="57"/>
                    <a:pt x="4" y="38"/>
                  </a:cubicBezTo>
                  <a:cubicBezTo>
                    <a:pt x="4" y="19"/>
                    <a:pt x="19" y="4"/>
                    <a:pt x="38" y="4"/>
                  </a:cubicBezTo>
                  <a:close/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6432551" y="3503613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4"/>
                  </a:moveTo>
                  <a:cubicBezTo>
                    <a:pt x="72" y="4"/>
                    <a:pt x="92" y="24"/>
                    <a:pt x="92" y="48"/>
                  </a:cubicBezTo>
                  <a:cubicBezTo>
                    <a:pt x="92" y="72"/>
                    <a:pt x="72" y="92"/>
                    <a:pt x="48" y="92"/>
                  </a:cubicBezTo>
                  <a:cubicBezTo>
                    <a:pt x="24" y="92"/>
                    <a:pt x="4" y="72"/>
                    <a:pt x="4" y="48"/>
                  </a:cubicBezTo>
                  <a:cubicBezTo>
                    <a:pt x="4" y="24"/>
                    <a:pt x="24" y="4"/>
                    <a:pt x="48" y="4"/>
                  </a:cubicBezTo>
                  <a:close/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6523038" y="3565525"/>
              <a:ext cx="88900" cy="146050"/>
            </a:xfrm>
            <a:custGeom>
              <a:avLst/>
              <a:gdLst/>
              <a:ahLst/>
              <a:cxnLst/>
              <a:rect l="l" t="t" r="r" b="b"/>
              <a:pathLst>
                <a:path w="32" h="52" extrusionOk="0">
                  <a:moveTo>
                    <a:pt x="20" y="4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5" y="12"/>
                    <a:pt x="28" y="15"/>
                    <a:pt x="28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6"/>
                    <a:pt x="19" y="14"/>
                    <a:pt x="16" y="14"/>
                  </a:cubicBezTo>
                  <a:cubicBezTo>
                    <a:pt x="13" y="14"/>
                    <a:pt x="12" y="16"/>
                    <a:pt x="12" y="18"/>
                  </a:cubicBezTo>
                  <a:cubicBezTo>
                    <a:pt x="12" y="21"/>
                    <a:pt x="14" y="22"/>
                    <a:pt x="16" y="22"/>
                  </a:cubicBezTo>
                  <a:cubicBezTo>
                    <a:pt x="24" y="22"/>
                    <a:pt x="28" y="27"/>
                    <a:pt x="28" y="32"/>
                  </a:cubicBezTo>
                  <a:cubicBezTo>
                    <a:pt x="28" y="38"/>
                    <a:pt x="25" y="41"/>
                    <a:pt x="20" y="42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41"/>
                    <a:pt x="4" y="39"/>
                    <a:pt x="4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7"/>
                    <a:pt x="13" y="38"/>
                    <a:pt x="16" y="38"/>
                  </a:cubicBezTo>
                  <a:cubicBezTo>
                    <a:pt x="19" y="38"/>
                    <a:pt x="20" y="36"/>
                    <a:pt x="20" y="34"/>
                  </a:cubicBezTo>
                  <a:cubicBezTo>
                    <a:pt x="20" y="32"/>
                    <a:pt x="18" y="30"/>
                    <a:pt x="16" y="30"/>
                  </a:cubicBezTo>
                  <a:cubicBezTo>
                    <a:pt x="8" y="30"/>
                    <a:pt x="4" y="25"/>
                    <a:pt x="4" y="20"/>
                  </a:cubicBezTo>
                  <a:cubicBezTo>
                    <a:pt x="4" y="14"/>
                    <a:pt x="7" y="11"/>
                    <a:pt x="12" y="1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2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9"/>
                    <a:pt x="0" y="14"/>
                    <a:pt x="0" y="20"/>
                  </a:cubicBezTo>
                  <a:cubicBezTo>
                    <a:pt x="0" y="24"/>
                    <a:pt x="2" y="27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2"/>
                    <a:pt x="0" y="34"/>
                  </a:cubicBezTo>
                  <a:cubicBezTo>
                    <a:pt x="0" y="38"/>
                    <a:pt x="1" y="43"/>
                    <a:pt x="8" y="45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0"/>
                    <a:pt x="10" y="52"/>
                    <a:pt x="12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2"/>
                    <a:pt x="24" y="50"/>
                    <a:pt x="24" y="48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9" y="43"/>
                    <a:pt x="32" y="38"/>
                    <a:pt x="32" y="32"/>
                  </a:cubicBezTo>
                  <a:cubicBezTo>
                    <a:pt x="32" y="28"/>
                    <a:pt x="31" y="25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0" y="22"/>
                    <a:pt x="32" y="20"/>
                    <a:pt x="32" y="18"/>
                  </a:cubicBezTo>
                  <a:cubicBezTo>
                    <a:pt x="32" y="13"/>
                    <a:pt x="29" y="9"/>
                    <a:pt x="24" y="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21"/>
          <p:cNvGrpSpPr/>
          <p:nvPr/>
        </p:nvGrpSpPr>
        <p:grpSpPr>
          <a:xfrm>
            <a:off x="-157072" y="1227637"/>
            <a:ext cx="4693915" cy="5253843"/>
            <a:chOff x="4610100" y="2551517"/>
            <a:chExt cx="2971800" cy="3326298"/>
          </a:xfrm>
        </p:grpSpPr>
        <p:sp>
          <p:nvSpPr>
            <p:cNvPr id="647" name="Google Shape;647;p21"/>
            <p:cNvSpPr/>
            <p:nvPr/>
          </p:nvSpPr>
          <p:spPr>
            <a:xfrm>
              <a:off x="4610100" y="2551517"/>
              <a:ext cx="2970482" cy="2846601"/>
            </a:xfrm>
            <a:prstGeom prst="rect">
              <a:avLst/>
            </a:prstGeom>
            <a:noFill/>
            <a:ln>
              <a:noFill/>
            </a:ln>
            <a:effectLst>
              <a:outerShdw blurRad="762000" dist="444500" dir="5400000" sx="90000" sy="90000" algn="ctr" rotWithShape="0">
                <a:srgbClr val="000000">
                  <a:alpha val="2392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8" name="Google Shape;648;p21"/>
            <p:cNvGrpSpPr/>
            <p:nvPr/>
          </p:nvGrpSpPr>
          <p:grpSpPr>
            <a:xfrm>
              <a:off x="4611418" y="2552835"/>
              <a:ext cx="2970482" cy="2563258"/>
              <a:chOff x="4611418" y="2552835"/>
              <a:chExt cx="2970482" cy="2563258"/>
            </a:xfrm>
          </p:grpSpPr>
          <p:sp>
            <p:nvSpPr>
              <p:cNvPr id="649" name="Google Shape;649;p21"/>
              <p:cNvSpPr/>
              <p:nvPr/>
            </p:nvSpPr>
            <p:spPr>
              <a:xfrm>
                <a:off x="6053828" y="2552835"/>
                <a:ext cx="85003" cy="365709"/>
              </a:xfrm>
              <a:custGeom>
                <a:avLst/>
                <a:gdLst/>
                <a:ahLst/>
                <a:cxnLst/>
                <a:rect l="l" t="t" r="r" b="b"/>
                <a:pathLst>
                  <a:path w="78" h="335" extrusionOk="0">
                    <a:moveTo>
                      <a:pt x="39" y="335"/>
                    </a:moveTo>
                    <a:cubicBezTo>
                      <a:pt x="17" y="335"/>
                      <a:pt x="0" y="318"/>
                      <a:pt x="0" y="296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61" y="0"/>
                      <a:pt x="78" y="17"/>
                      <a:pt x="78" y="39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8" y="318"/>
                      <a:pt x="61" y="335"/>
                      <a:pt x="39" y="335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5496369" y="2657605"/>
                <a:ext cx="203611" cy="350553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21" extrusionOk="0">
                    <a:moveTo>
                      <a:pt x="142" y="321"/>
                    </a:moveTo>
                    <a:cubicBezTo>
                      <a:pt x="126" y="321"/>
                      <a:pt x="112" y="312"/>
                      <a:pt x="106" y="297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0" y="39"/>
                      <a:pt x="9" y="16"/>
                      <a:pt x="29" y="8"/>
                    </a:cubicBezTo>
                    <a:cubicBezTo>
                      <a:pt x="49" y="0"/>
                      <a:pt x="72" y="9"/>
                      <a:pt x="80" y="29"/>
                    </a:cubicBezTo>
                    <a:cubicBezTo>
                      <a:pt x="178" y="267"/>
                      <a:pt x="178" y="267"/>
                      <a:pt x="178" y="267"/>
                    </a:cubicBezTo>
                    <a:cubicBezTo>
                      <a:pt x="186" y="287"/>
                      <a:pt x="176" y="310"/>
                      <a:pt x="156" y="318"/>
                    </a:cubicBezTo>
                    <a:cubicBezTo>
                      <a:pt x="152" y="320"/>
                      <a:pt x="146" y="321"/>
                      <a:pt x="142" y="321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1"/>
              <p:cNvSpPr/>
              <p:nvPr/>
            </p:nvSpPr>
            <p:spPr>
              <a:xfrm>
                <a:off x="5029842" y="2973236"/>
                <a:ext cx="290591" cy="28795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4" extrusionOk="0">
                    <a:moveTo>
                      <a:pt x="223" y="264"/>
                    </a:moveTo>
                    <a:cubicBezTo>
                      <a:pt x="213" y="264"/>
                      <a:pt x="203" y="260"/>
                      <a:pt x="195" y="253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6"/>
                    </a:cubicBezTo>
                    <a:cubicBezTo>
                      <a:pt x="30" y="0"/>
                      <a:pt x="55" y="1"/>
                      <a:pt x="70" y="16"/>
                    </a:cubicBezTo>
                    <a:cubicBezTo>
                      <a:pt x="251" y="198"/>
                      <a:pt x="251" y="198"/>
                      <a:pt x="251" y="198"/>
                    </a:cubicBezTo>
                    <a:cubicBezTo>
                      <a:pt x="266" y="213"/>
                      <a:pt x="266" y="238"/>
                      <a:pt x="251" y="253"/>
                    </a:cubicBezTo>
                    <a:cubicBezTo>
                      <a:pt x="243" y="260"/>
                      <a:pt x="233" y="264"/>
                      <a:pt x="223" y="264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4714871" y="3442398"/>
                <a:ext cx="355166" cy="198999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82" extrusionOk="0">
                    <a:moveTo>
                      <a:pt x="280" y="182"/>
                    </a:moveTo>
                    <a:cubicBezTo>
                      <a:pt x="275" y="182"/>
                      <a:pt x="270" y="181"/>
                      <a:pt x="265" y="179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9" y="72"/>
                      <a:pt x="0" y="49"/>
                      <a:pt x="8" y="30"/>
                    </a:cubicBezTo>
                    <a:cubicBezTo>
                      <a:pt x="17" y="10"/>
                      <a:pt x="39" y="0"/>
                      <a:pt x="59" y="9"/>
                    </a:cubicBezTo>
                    <a:cubicBezTo>
                      <a:pt x="295" y="107"/>
                      <a:pt x="295" y="107"/>
                      <a:pt x="295" y="107"/>
                    </a:cubicBezTo>
                    <a:cubicBezTo>
                      <a:pt x="315" y="115"/>
                      <a:pt x="325" y="138"/>
                      <a:pt x="316" y="158"/>
                    </a:cubicBezTo>
                    <a:cubicBezTo>
                      <a:pt x="310" y="173"/>
                      <a:pt x="296" y="182"/>
                      <a:pt x="280" y="182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4611418" y="4003811"/>
                <a:ext cx="363732" cy="85003"/>
              </a:xfrm>
              <a:custGeom>
                <a:avLst/>
                <a:gdLst/>
                <a:ahLst/>
                <a:cxnLst/>
                <a:rect l="l" t="t" r="r" b="b"/>
                <a:pathLst>
                  <a:path w="333" h="78" extrusionOk="0">
                    <a:moveTo>
                      <a:pt x="29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1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316" y="0"/>
                      <a:pt x="333" y="18"/>
                      <a:pt x="333" y="39"/>
                    </a:cubicBezTo>
                    <a:cubicBezTo>
                      <a:pt x="333" y="61"/>
                      <a:pt x="316" y="78"/>
                      <a:pt x="294" y="78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4714871" y="4447274"/>
                <a:ext cx="355166" cy="19768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81" extrusionOk="0">
                    <a:moveTo>
                      <a:pt x="44" y="181"/>
                    </a:moveTo>
                    <a:cubicBezTo>
                      <a:pt x="29" y="181"/>
                      <a:pt x="14" y="172"/>
                      <a:pt x="8" y="157"/>
                    </a:cubicBezTo>
                    <a:cubicBezTo>
                      <a:pt x="0" y="137"/>
                      <a:pt x="9" y="115"/>
                      <a:pt x="29" y="106"/>
                    </a:cubicBezTo>
                    <a:cubicBezTo>
                      <a:pt x="265" y="8"/>
                      <a:pt x="265" y="8"/>
                      <a:pt x="265" y="8"/>
                    </a:cubicBezTo>
                    <a:cubicBezTo>
                      <a:pt x="285" y="0"/>
                      <a:pt x="308" y="9"/>
                      <a:pt x="316" y="29"/>
                    </a:cubicBezTo>
                    <a:cubicBezTo>
                      <a:pt x="325" y="49"/>
                      <a:pt x="315" y="71"/>
                      <a:pt x="295" y="80"/>
                    </a:cubicBezTo>
                    <a:cubicBezTo>
                      <a:pt x="59" y="178"/>
                      <a:pt x="59" y="178"/>
                      <a:pt x="59" y="178"/>
                    </a:cubicBezTo>
                    <a:cubicBezTo>
                      <a:pt x="54" y="180"/>
                      <a:pt x="49" y="181"/>
                      <a:pt x="44" y="181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5029842" y="4828138"/>
                <a:ext cx="290591" cy="28795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4" extrusionOk="0">
                    <a:moveTo>
                      <a:pt x="42" y="264"/>
                    </a:moveTo>
                    <a:cubicBezTo>
                      <a:pt x="32" y="264"/>
                      <a:pt x="23" y="260"/>
                      <a:pt x="15" y="252"/>
                    </a:cubicBezTo>
                    <a:cubicBezTo>
                      <a:pt x="0" y="237"/>
                      <a:pt x="0" y="212"/>
                      <a:pt x="15" y="197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211" y="0"/>
                      <a:pt x="235" y="0"/>
                      <a:pt x="251" y="15"/>
                    </a:cubicBezTo>
                    <a:cubicBezTo>
                      <a:pt x="266" y="30"/>
                      <a:pt x="266" y="55"/>
                      <a:pt x="251" y="70"/>
                    </a:cubicBezTo>
                    <a:cubicBezTo>
                      <a:pt x="70" y="252"/>
                      <a:pt x="70" y="252"/>
                      <a:pt x="70" y="252"/>
                    </a:cubicBezTo>
                    <a:cubicBezTo>
                      <a:pt x="62" y="260"/>
                      <a:pt x="52" y="264"/>
                      <a:pt x="42" y="264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21"/>
              <p:cNvSpPr/>
              <p:nvPr/>
            </p:nvSpPr>
            <p:spPr>
              <a:xfrm>
                <a:off x="6872226" y="4828138"/>
                <a:ext cx="290591" cy="28795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4" extrusionOk="0">
                    <a:moveTo>
                      <a:pt x="224" y="264"/>
                    </a:moveTo>
                    <a:cubicBezTo>
                      <a:pt x="214" y="264"/>
                      <a:pt x="204" y="260"/>
                      <a:pt x="196" y="25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ubicBezTo>
                      <a:pt x="251" y="197"/>
                      <a:pt x="251" y="197"/>
                      <a:pt x="251" y="197"/>
                    </a:cubicBezTo>
                    <a:cubicBezTo>
                      <a:pt x="266" y="212"/>
                      <a:pt x="266" y="237"/>
                      <a:pt x="251" y="252"/>
                    </a:cubicBezTo>
                    <a:cubicBezTo>
                      <a:pt x="243" y="260"/>
                      <a:pt x="234" y="264"/>
                      <a:pt x="224" y="264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21"/>
              <p:cNvSpPr/>
              <p:nvPr/>
            </p:nvSpPr>
            <p:spPr>
              <a:xfrm>
                <a:off x="7122622" y="4447274"/>
                <a:ext cx="355166" cy="19768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81" extrusionOk="0">
                    <a:moveTo>
                      <a:pt x="281" y="181"/>
                    </a:moveTo>
                    <a:cubicBezTo>
                      <a:pt x="276" y="181"/>
                      <a:pt x="271" y="180"/>
                      <a:pt x="266" y="178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10" y="71"/>
                      <a:pt x="0" y="49"/>
                      <a:pt x="9" y="29"/>
                    </a:cubicBezTo>
                    <a:cubicBezTo>
                      <a:pt x="17" y="9"/>
                      <a:pt x="40" y="0"/>
                      <a:pt x="60" y="8"/>
                    </a:cubicBezTo>
                    <a:cubicBezTo>
                      <a:pt x="296" y="106"/>
                      <a:pt x="296" y="106"/>
                      <a:pt x="296" y="106"/>
                    </a:cubicBezTo>
                    <a:cubicBezTo>
                      <a:pt x="316" y="115"/>
                      <a:pt x="325" y="137"/>
                      <a:pt x="317" y="157"/>
                    </a:cubicBezTo>
                    <a:cubicBezTo>
                      <a:pt x="311" y="172"/>
                      <a:pt x="296" y="181"/>
                      <a:pt x="281" y="181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21"/>
              <p:cNvSpPr/>
              <p:nvPr/>
            </p:nvSpPr>
            <p:spPr>
              <a:xfrm>
                <a:off x="7217508" y="4003811"/>
                <a:ext cx="364392" cy="85003"/>
              </a:xfrm>
              <a:custGeom>
                <a:avLst/>
                <a:gdLst/>
                <a:ahLst/>
                <a:cxnLst/>
                <a:rect l="l" t="t" r="r" b="b"/>
                <a:pathLst>
                  <a:path w="333" h="78" extrusionOk="0">
                    <a:moveTo>
                      <a:pt x="29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1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316" y="0"/>
                      <a:pt x="333" y="18"/>
                      <a:pt x="333" y="39"/>
                    </a:cubicBezTo>
                    <a:cubicBezTo>
                      <a:pt x="333" y="61"/>
                      <a:pt x="316" y="78"/>
                      <a:pt x="294" y="78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21"/>
              <p:cNvSpPr/>
              <p:nvPr/>
            </p:nvSpPr>
            <p:spPr>
              <a:xfrm>
                <a:off x="7122622" y="3442398"/>
                <a:ext cx="355166" cy="198999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82" extrusionOk="0">
                    <a:moveTo>
                      <a:pt x="45" y="182"/>
                    </a:moveTo>
                    <a:cubicBezTo>
                      <a:pt x="29" y="182"/>
                      <a:pt x="15" y="173"/>
                      <a:pt x="9" y="158"/>
                    </a:cubicBezTo>
                    <a:cubicBezTo>
                      <a:pt x="0" y="138"/>
                      <a:pt x="10" y="115"/>
                      <a:pt x="30" y="107"/>
                    </a:cubicBezTo>
                    <a:cubicBezTo>
                      <a:pt x="266" y="9"/>
                      <a:pt x="266" y="9"/>
                      <a:pt x="266" y="9"/>
                    </a:cubicBezTo>
                    <a:cubicBezTo>
                      <a:pt x="286" y="0"/>
                      <a:pt x="308" y="10"/>
                      <a:pt x="317" y="30"/>
                    </a:cubicBezTo>
                    <a:cubicBezTo>
                      <a:pt x="325" y="49"/>
                      <a:pt x="316" y="72"/>
                      <a:pt x="296" y="81"/>
                    </a:cubicBezTo>
                    <a:cubicBezTo>
                      <a:pt x="60" y="179"/>
                      <a:pt x="60" y="179"/>
                      <a:pt x="60" y="179"/>
                    </a:cubicBezTo>
                    <a:cubicBezTo>
                      <a:pt x="55" y="181"/>
                      <a:pt x="50" y="182"/>
                      <a:pt x="45" y="182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21"/>
              <p:cNvSpPr/>
              <p:nvPr/>
            </p:nvSpPr>
            <p:spPr>
              <a:xfrm>
                <a:off x="6872226" y="2973236"/>
                <a:ext cx="290591" cy="28795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4" extrusionOk="0">
                    <a:moveTo>
                      <a:pt x="43" y="264"/>
                    </a:moveTo>
                    <a:cubicBezTo>
                      <a:pt x="33" y="264"/>
                      <a:pt x="23" y="260"/>
                      <a:pt x="15" y="253"/>
                    </a:cubicBezTo>
                    <a:cubicBezTo>
                      <a:pt x="0" y="238"/>
                      <a:pt x="0" y="213"/>
                      <a:pt x="15" y="198"/>
                    </a:cubicBezTo>
                    <a:cubicBezTo>
                      <a:pt x="196" y="16"/>
                      <a:pt x="196" y="16"/>
                      <a:pt x="196" y="16"/>
                    </a:cubicBezTo>
                    <a:cubicBezTo>
                      <a:pt x="211" y="1"/>
                      <a:pt x="236" y="0"/>
                      <a:pt x="251" y="16"/>
                    </a:cubicBezTo>
                    <a:cubicBezTo>
                      <a:pt x="266" y="31"/>
                      <a:pt x="266" y="55"/>
                      <a:pt x="251" y="71"/>
                    </a:cubicBezTo>
                    <a:cubicBezTo>
                      <a:pt x="71" y="253"/>
                      <a:pt x="71" y="253"/>
                      <a:pt x="71" y="253"/>
                    </a:cubicBezTo>
                    <a:cubicBezTo>
                      <a:pt x="63" y="260"/>
                      <a:pt x="53" y="264"/>
                      <a:pt x="43" y="264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21"/>
              <p:cNvSpPr/>
              <p:nvPr/>
            </p:nvSpPr>
            <p:spPr>
              <a:xfrm>
                <a:off x="6493339" y="2657605"/>
                <a:ext cx="202952" cy="350553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21" extrusionOk="0">
                    <a:moveTo>
                      <a:pt x="44" y="321"/>
                    </a:moveTo>
                    <a:cubicBezTo>
                      <a:pt x="40" y="321"/>
                      <a:pt x="35" y="320"/>
                      <a:pt x="30" y="318"/>
                    </a:cubicBezTo>
                    <a:cubicBezTo>
                      <a:pt x="10" y="310"/>
                      <a:pt x="0" y="287"/>
                      <a:pt x="8" y="267"/>
                    </a:cubicBezTo>
                    <a:cubicBezTo>
                      <a:pt x="106" y="29"/>
                      <a:pt x="106" y="29"/>
                      <a:pt x="106" y="29"/>
                    </a:cubicBezTo>
                    <a:cubicBezTo>
                      <a:pt x="114" y="9"/>
                      <a:pt x="137" y="0"/>
                      <a:pt x="157" y="8"/>
                    </a:cubicBezTo>
                    <a:cubicBezTo>
                      <a:pt x="177" y="16"/>
                      <a:pt x="186" y="39"/>
                      <a:pt x="178" y="59"/>
                    </a:cubicBezTo>
                    <a:cubicBezTo>
                      <a:pt x="81" y="297"/>
                      <a:pt x="81" y="297"/>
                      <a:pt x="81" y="297"/>
                    </a:cubicBezTo>
                    <a:cubicBezTo>
                      <a:pt x="74" y="312"/>
                      <a:pt x="60" y="321"/>
                      <a:pt x="44" y="321"/>
                    </a:cubicBezTo>
                    <a:close/>
                  </a:path>
                </a:pathLst>
              </a:custGeom>
              <a:solidFill>
                <a:srgbClr val="1B1F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2" name="Google Shape;662;p21"/>
            <p:cNvSpPr/>
            <p:nvPr/>
          </p:nvSpPr>
          <p:spPr>
            <a:xfrm>
              <a:off x="5132637" y="3066144"/>
              <a:ext cx="1927387" cy="2310228"/>
            </a:xfrm>
            <a:custGeom>
              <a:avLst/>
              <a:gdLst/>
              <a:ahLst/>
              <a:cxnLst/>
              <a:rect l="l" t="t" r="r" b="b"/>
              <a:pathLst>
                <a:path w="1927387" h="2310228" extrusionOk="0">
                  <a:moveTo>
                    <a:pt x="963694" y="0"/>
                  </a:moveTo>
                  <a:cubicBezTo>
                    <a:pt x="1495801" y="0"/>
                    <a:pt x="1927387" y="433486"/>
                    <a:pt x="1927387" y="968519"/>
                  </a:cubicBezTo>
                  <a:cubicBezTo>
                    <a:pt x="1927387" y="1288447"/>
                    <a:pt x="1772234" y="1573434"/>
                    <a:pt x="1532950" y="1749231"/>
                  </a:cubicBezTo>
                  <a:cubicBezTo>
                    <a:pt x="1532950" y="1749231"/>
                    <a:pt x="1532950" y="1749231"/>
                    <a:pt x="1532950" y="1859328"/>
                  </a:cubicBezTo>
                  <a:lnTo>
                    <a:pt x="1532950" y="1893121"/>
                  </a:lnTo>
                  <a:lnTo>
                    <a:pt x="1309962" y="1893121"/>
                  </a:lnTo>
                  <a:lnTo>
                    <a:pt x="1309962" y="1935953"/>
                  </a:lnTo>
                  <a:lnTo>
                    <a:pt x="1533342" y="1935953"/>
                  </a:lnTo>
                  <a:lnTo>
                    <a:pt x="1533342" y="2310228"/>
                  </a:lnTo>
                  <a:lnTo>
                    <a:pt x="394701" y="2310228"/>
                  </a:lnTo>
                  <a:lnTo>
                    <a:pt x="394701" y="1935953"/>
                  </a:lnTo>
                  <a:lnTo>
                    <a:pt x="762387" y="1935953"/>
                  </a:lnTo>
                  <a:lnTo>
                    <a:pt x="762387" y="1893121"/>
                  </a:lnTo>
                  <a:lnTo>
                    <a:pt x="394437" y="1893121"/>
                  </a:lnTo>
                  <a:lnTo>
                    <a:pt x="394437" y="1828611"/>
                  </a:lnTo>
                  <a:cubicBezTo>
                    <a:pt x="394437" y="1803839"/>
                    <a:pt x="394437" y="1777416"/>
                    <a:pt x="394437" y="1749231"/>
                  </a:cubicBezTo>
                  <a:cubicBezTo>
                    <a:pt x="155153" y="1573434"/>
                    <a:pt x="0" y="1288447"/>
                    <a:pt x="0" y="968519"/>
                  </a:cubicBezTo>
                  <a:cubicBezTo>
                    <a:pt x="0" y="433486"/>
                    <a:pt x="431586" y="0"/>
                    <a:pt x="963694" y="0"/>
                  </a:cubicBezTo>
                  <a:close/>
                </a:path>
              </a:pathLst>
            </a:custGeom>
            <a:gradFill>
              <a:gsLst>
                <a:gs pos="0">
                  <a:srgbClr val="144872"/>
                </a:gs>
                <a:gs pos="50000">
                  <a:srgbClr val="1E68A5"/>
                </a:gs>
                <a:gs pos="100000">
                  <a:srgbClr val="247EC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62000" dist="444500" dir="5400000" sx="90000" sy="90000" algn="ctr" rotWithShape="0">
                <a:srgbClr val="000000">
                  <a:alpha val="2392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3" name="Google Shape;663;p21"/>
            <p:cNvGrpSpPr/>
            <p:nvPr/>
          </p:nvGrpSpPr>
          <p:grpSpPr>
            <a:xfrm>
              <a:off x="5352062" y="4959267"/>
              <a:ext cx="1488536" cy="262256"/>
              <a:chOff x="5352062" y="4959267"/>
              <a:chExt cx="1488536" cy="262256"/>
            </a:xfrm>
          </p:grpSpPr>
          <p:sp>
            <p:nvSpPr>
              <p:cNvPr id="664" name="Google Shape;664;p21"/>
              <p:cNvSpPr/>
              <p:nvPr/>
            </p:nvSpPr>
            <p:spPr>
              <a:xfrm>
                <a:off x="6492020" y="5135862"/>
                <a:ext cx="348577" cy="856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78" extrusionOk="0">
                    <a:moveTo>
                      <a:pt x="280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8" y="78"/>
                      <a:pt x="0" y="60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301" y="0"/>
                      <a:pt x="319" y="17"/>
                      <a:pt x="319" y="39"/>
                    </a:cubicBezTo>
                    <a:cubicBezTo>
                      <a:pt x="319" y="60"/>
                      <a:pt x="301" y="78"/>
                      <a:pt x="280" y="78"/>
                    </a:cubicBezTo>
                    <a:close/>
                  </a:path>
                </a:pathLst>
              </a:custGeom>
              <a:solidFill>
                <a:srgbClr val="0F11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21"/>
              <p:cNvSpPr/>
              <p:nvPr/>
            </p:nvSpPr>
            <p:spPr>
              <a:xfrm>
                <a:off x="5352062" y="5135862"/>
                <a:ext cx="1006854" cy="85661"/>
              </a:xfrm>
              <a:custGeom>
                <a:avLst/>
                <a:gdLst/>
                <a:ahLst/>
                <a:cxnLst/>
                <a:rect l="l" t="t" r="r" b="b"/>
                <a:pathLst>
                  <a:path w="921" h="78" extrusionOk="0">
                    <a:moveTo>
                      <a:pt x="882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8" y="78"/>
                      <a:pt x="0" y="60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882" y="0"/>
                      <a:pt x="882" y="0"/>
                      <a:pt x="882" y="0"/>
                    </a:cubicBezTo>
                    <a:cubicBezTo>
                      <a:pt x="903" y="0"/>
                      <a:pt x="921" y="17"/>
                      <a:pt x="921" y="39"/>
                    </a:cubicBezTo>
                    <a:cubicBezTo>
                      <a:pt x="921" y="60"/>
                      <a:pt x="903" y="78"/>
                      <a:pt x="882" y="78"/>
                    </a:cubicBezTo>
                    <a:close/>
                  </a:path>
                </a:pathLst>
              </a:custGeom>
              <a:solidFill>
                <a:srgbClr val="0F11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21"/>
              <p:cNvSpPr/>
              <p:nvPr/>
            </p:nvSpPr>
            <p:spPr>
              <a:xfrm>
                <a:off x="5352062" y="4959267"/>
                <a:ext cx="1488536" cy="85003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78" extrusionOk="0">
                    <a:moveTo>
                      <a:pt x="1323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8" y="78"/>
                      <a:pt x="0" y="61"/>
                      <a:pt x="0" y="39"/>
                    </a:cubicBezTo>
                    <a:cubicBezTo>
                      <a:pt x="0" y="18"/>
                      <a:pt x="18" y="0"/>
                      <a:pt x="39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344" y="0"/>
                      <a:pt x="1362" y="18"/>
                      <a:pt x="1362" y="39"/>
                    </a:cubicBezTo>
                    <a:cubicBezTo>
                      <a:pt x="1362" y="61"/>
                      <a:pt x="1344" y="78"/>
                      <a:pt x="1323" y="78"/>
                    </a:cubicBezTo>
                    <a:close/>
                  </a:path>
                </a:pathLst>
              </a:custGeom>
              <a:solidFill>
                <a:srgbClr val="0F11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7" name="Google Shape;667;p21"/>
            <p:cNvGrpSpPr/>
            <p:nvPr/>
          </p:nvGrpSpPr>
          <p:grpSpPr>
            <a:xfrm>
              <a:off x="5593460" y="5402740"/>
              <a:ext cx="1003485" cy="475075"/>
              <a:chOff x="5593460" y="5402740"/>
              <a:chExt cx="1003485" cy="475075"/>
            </a:xfrm>
          </p:grpSpPr>
          <p:sp>
            <p:nvSpPr>
              <p:cNvPr id="668" name="Google Shape;668;p21"/>
              <p:cNvSpPr/>
              <p:nvPr/>
            </p:nvSpPr>
            <p:spPr>
              <a:xfrm>
                <a:off x="5593460" y="5402740"/>
                <a:ext cx="1003485" cy="113995"/>
              </a:xfrm>
              <a:prstGeom prst="roundRect">
                <a:avLst>
                  <a:gd name="adj" fmla="val 16667"/>
                </a:avLst>
              </a:prstGeom>
              <a:solidFill>
                <a:srgbClr val="0F11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21"/>
              <p:cNvSpPr/>
              <p:nvPr/>
            </p:nvSpPr>
            <p:spPr>
              <a:xfrm>
                <a:off x="5639073" y="5523100"/>
                <a:ext cx="912259" cy="113995"/>
              </a:xfrm>
              <a:prstGeom prst="roundRect">
                <a:avLst>
                  <a:gd name="adj" fmla="val 16667"/>
                </a:avLst>
              </a:prstGeom>
              <a:solidFill>
                <a:srgbClr val="0F11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1"/>
              <p:cNvSpPr/>
              <p:nvPr/>
            </p:nvSpPr>
            <p:spPr>
              <a:xfrm>
                <a:off x="5718237" y="5643460"/>
                <a:ext cx="753934" cy="113995"/>
              </a:xfrm>
              <a:prstGeom prst="roundRect">
                <a:avLst>
                  <a:gd name="adj" fmla="val 16667"/>
                </a:avLst>
              </a:prstGeom>
              <a:solidFill>
                <a:srgbClr val="0F11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1"/>
              <p:cNvSpPr/>
              <p:nvPr/>
            </p:nvSpPr>
            <p:spPr>
              <a:xfrm>
                <a:off x="5811983" y="5763820"/>
                <a:ext cx="566441" cy="113995"/>
              </a:xfrm>
              <a:prstGeom prst="roundRect">
                <a:avLst>
                  <a:gd name="adj" fmla="val 16667"/>
                </a:avLst>
              </a:prstGeom>
              <a:solidFill>
                <a:srgbClr val="0F11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2" name="Google Shape;672;p21"/>
          <p:cNvSpPr/>
          <p:nvPr/>
        </p:nvSpPr>
        <p:spPr>
          <a:xfrm>
            <a:off x="5604198" y="1125135"/>
            <a:ext cx="4694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Fatigue-related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1"/>
          <p:cNvSpPr/>
          <p:nvPr/>
        </p:nvSpPr>
        <p:spPr>
          <a:xfrm>
            <a:off x="5586674" y="4489236"/>
            <a:ext cx="67970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1"/>
          <p:cNvSpPr/>
          <p:nvPr/>
        </p:nvSpPr>
        <p:spPr>
          <a:xfrm>
            <a:off x="5586675" y="2669825"/>
            <a:ext cx="4860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Arial"/>
              <a:buChar char="•"/>
            </a:pPr>
            <a:r>
              <a:rPr lang="en-US" sz="3600" b="1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Impaired</a:t>
            </a:r>
            <a:endParaRPr sz="40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1"/>
          <p:cNvSpPr/>
          <p:nvPr/>
        </p:nvSpPr>
        <p:spPr>
          <a:xfrm>
            <a:off x="5588775" y="1911025"/>
            <a:ext cx="49437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Arial"/>
              <a:buChar char="•"/>
            </a:pPr>
            <a:r>
              <a:rPr lang="en-US" sz="3600" b="1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Distractions</a:t>
            </a:r>
            <a:endParaRPr sz="36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1"/>
          <p:cNvSpPr/>
          <p:nvPr/>
        </p:nvSpPr>
        <p:spPr>
          <a:xfrm>
            <a:off x="5586675" y="3442525"/>
            <a:ext cx="6797100" cy="26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Arial"/>
              <a:buChar char="•"/>
            </a:pPr>
            <a:r>
              <a:rPr lang="en-US" sz="3600" b="1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Weather and terrain</a:t>
            </a:r>
            <a:endParaRPr sz="36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Char char="•"/>
            </a:pPr>
            <a:r>
              <a:rPr lang="en-US" sz="3600" b="1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 Rushed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3"/>
          <p:cNvSpPr/>
          <p:nvPr/>
        </p:nvSpPr>
        <p:spPr>
          <a:xfrm>
            <a:off x="0" y="-19775"/>
            <a:ext cx="3798975" cy="7164493"/>
          </a:xfrm>
          <a:prstGeom prst="rect">
            <a:avLst/>
          </a:prstGeom>
          <a:solidFill>
            <a:srgbClr val="1E37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23"/>
          <p:cNvPicPr preferRelativeResize="0"/>
          <p:nvPr/>
        </p:nvPicPr>
        <p:blipFill rotWithShape="1">
          <a:blip r:embed="rId3">
            <a:alphaModFix/>
          </a:blip>
          <a:srcRect t="48312" r="47055"/>
          <a:stretch/>
        </p:blipFill>
        <p:spPr>
          <a:xfrm>
            <a:off x="-307807" y="3543797"/>
            <a:ext cx="3877404" cy="3785461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23"/>
          <p:cNvSpPr/>
          <p:nvPr/>
        </p:nvSpPr>
        <p:spPr>
          <a:xfrm>
            <a:off x="241288" y="416091"/>
            <a:ext cx="344228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D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A man falls off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D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an unstable step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D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ladder with a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D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damaged rung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4" name="Google Shape;684;p23"/>
          <p:cNvCxnSpPr/>
          <p:nvPr/>
        </p:nvCxnSpPr>
        <p:spPr>
          <a:xfrm>
            <a:off x="241288" y="3146156"/>
            <a:ext cx="3199336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5" name="Google Shape;685;p23"/>
          <p:cNvSpPr/>
          <p:nvPr/>
        </p:nvSpPr>
        <p:spPr>
          <a:xfrm>
            <a:off x="4620014" y="422333"/>
            <a:ext cx="6974237" cy="587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Unsafe Act: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Climbing a defective ladder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Unsafe Condition: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A defective ladder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The Correction: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Get rid of the defective ladder and re-train on inspection and use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2"/>
          <p:cNvSpPr/>
          <p:nvPr/>
        </p:nvSpPr>
        <p:spPr>
          <a:xfrm>
            <a:off x="4188611" y="1559858"/>
            <a:ext cx="3229129" cy="2795826"/>
          </a:xfrm>
          <a:prstGeom prst="triangle">
            <a:avLst>
              <a:gd name="adj" fmla="val 50000"/>
            </a:avLst>
          </a:prstGeom>
          <a:solidFill>
            <a:srgbClr val="1E377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2"/>
          <p:cNvSpPr txBox="1"/>
          <p:nvPr/>
        </p:nvSpPr>
        <p:spPr>
          <a:xfrm>
            <a:off x="4710936" y="3406168"/>
            <a:ext cx="2188093" cy="78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2"/>
          <p:cNvSpPr/>
          <p:nvPr/>
        </p:nvSpPr>
        <p:spPr>
          <a:xfrm rot="10800000" flipH="1">
            <a:off x="4799170" y="4477166"/>
            <a:ext cx="2011623" cy="1748665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2"/>
          <p:cNvSpPr/>
          <p:nvPr/>
        </p:nvSpPr>
        <p:spPr>
          <a:xfrm rot="10800000" flipH="1">
            <a:off x="3396614" y="1958348"/>
            <a:ext cx="2011623" cy="1748665"/>
          </a:xfrm>
          <a:prstGeom prst="triangle">
            <a:avLst>
              <a:gd name="adj" fmla="val 50000"/>
            </a:avLst>
          </a:prstGeom>
          <a:solidFill>
            <a:srgbClr val="2F7D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2"/>
          <p:cNvSpPr/>
          <p:nvPr/>
        </p:nvSpPr>
        <p:spPr>
          <a:xfrm rot="10800000" flipH="1">
            <a:off x="6201728" y="1958865"/>
            <a:ext cx="2011623" cy="1748665"/>
          </a:xfrm>
          <a:prstGeom prst="triangle">
            <a:avLst>
              <a:gd name="adj" fmla="val 50000"/>
            </a:avLst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22"/>
          <p:cNvSpPr txBox="1"/>
          <p:nvPr/>
        </p:nvSpPr>
        <p:spPr>
          <a:xfrm>
            <a:off x="-163486" y="2592176"/>
            <a:ext cx="3877437" cy="119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Unsafe Behaviors and/or Conditions</a:t>
            </a:r>
            <a:endParaRPr sz="32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22"/>
          <p:cNvSpPr txBox="1"/>
          <p:nvPr/>
        </p:nvSpPr>
        <p:spPr>
          <a:xfrm>
            <a:off x="7948651" y="2347551"/>
            <a:ext cx="4406835" cy="174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Factors Contributing to Those Unsafe Situations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22"/>
          <p:cNvSpPr txBox="1"/>
          <p:nvPr/>
        </p:nvSpPr>
        <p:spPr>
          <a:xfrm>
            <a:off x="6591722" y="4933587"/>
            <a:ext cx="387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Positives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p22" descr="Single g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482" y="2161966"/>
            <a:ext cx="1447002" cy="144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2" descr="Thumbs up sig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5779" y="4477166"/>
            <a:ext cx="1014794" cy="101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22" descr="Traffic co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5029" y="2084779"/>
            <a:ext cx="1014794" cy="101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22" descr="Puzz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0142" y="2018696"/>
            <a:ext cx="1014794" cy="101479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2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Root Causes and Barriers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3" name="Google Shape;703;p22"/>
          <p:cNvCxnSpPr/>
          <p:nvPr/>
        </p:nvCxnSpPr>
        <p:spPr>
          <a:xfrm>
            <a:off x="4176215" y="914400"/>
            <a:ext cx="7406185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"/>
          <p:cNvSpPr/>
          <p:nvPr/>
        </p:nvSpPr>
        <p:spPr>
          <a:xfrm>
            <a:off x="6054554" y="1125069"/>
            <a:ext cx="5613030" cy="1748113"/>
          </a:xfrm>
          <a:prstGeom prst="rect">
            <a:avLst/>
          </a:prstGeom>
          <a:solidFill>
            <a:srgbClr val="F9AD00">
              <a:alpha val="2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4"/>
          <p:cNvSpPr/>
          <p:nvPr/>
        </p:nvSpPr>
        <p:spPr>
          <a:xfrm>
            <a:off x="0" y="0"/>
            <a:ext cx="5411089" cy="7140388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1" name="Google Shape;711;p24"/>
          <p:cNvCxnSpPr/>
          <p:nvPr/>
        </p:nvCxnSpPr>
        <p:spPr>
          <a:xfrm>
            <a:off x="6054554" y="1125070"/>
            <a:ext cx="5613030" cy="0"/>
          </a:xfrm>
          <a:prstGeom prst="straightConnector1">
            <a:avLst/>
          </a:prstGeom>
          <a:noFill/>
          <a:ln w="9525" cap="flat" cmpd="sng">
            <a:solidFill>
              <a:srgbClr val="F9AD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2" name="Google Shape;712;p24"/>
          <p:cNvCxnSpPr/>
          <p:nvPr/>
        </p:nvCxnSpPr>
        <p:spPr>
          <a:xfrm>
            <a:off x="6054554" y="2865982"/>
            <a:ext cx="5613030" cy="0"/>
          </a:xfrm>
          <a:prstGeom prst="straightConnector1">
            <a:avLst/>
          </a:prstGeom>
          <a:noFill/>
          <a:ln w="9525" cap="flat" cmpd="sng">
            <a:solidFill>
              <a:srgbClr val="F9AD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3" name="Google Shape;713;p24"/>
          <p:cNvCxnSpPr/>
          <p:nvPr/>
        </p:nvCxnSpPr>
        <p:spPr>
          <a:xfrm>
            <a:off x="6241800" y="4858870"/>
            <a:ext cx="5613030" cy="0"/>
          </a:xfrm>
          <a:prstGeom prst="straightConnector1">
            <a:avLst/>
          </a:prstGeom>
          <a:noFill/>
          <a:ln w="9525" cap="flat" cmpd="sng">
            <a:solidFill>
              <a:srgbClr val="F9AD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4" name="Google Shape;714;p24"/>
          <p:cNvCxnSpPr/>
          <p:nvPr/>
        </p:nvCxnSpPr>
        <p:spPr>
          <a:xfrm>
            <a:off x="6241800" y="4002741"/>
            <a:ext cx="5613030" cy="0"/>
          </a:xfrm>
          <a:prstGeom prst="straightConnector1">
            <a:avLst/>
          </a:prstGeom>
          <a:noFill/>
          <a:ln w="9525" cap="flat" cmpd="sng">
            <a:solidFill>
              <a:srgbClr val="F9AD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5" name="Google Shape;715;p24"/>
          <p:cNvSpPr/>
          <p:nvPr/>
        </p:nvSpPr>
        <p:spPr>
          <a:xfrm>
            <a:off x="6241800" y="4002740"/>
            <a:ext cx="5613030" cy="856129"/>
          </a:xfrm>
          <a:prstGeom prst="rect">
            <a:avLst/>
          </a:prstGeom>
          <a:solidFill>
            <a:srgbClr val="F9AD00">
              <a:alpha val="2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" name="Google Shape;716;p24" descr="Arrow Slight curv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380566" y="1532965"/>
            <a:ext cx="6961095" cy="6961095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24"/>
          <p:cNvSpPr/>
          <p:nvPr/>
        </p:nvSpPr>
        <p:spPr>
          <a:xfrm>
            <a:off x="643465" y="1220578"/>
            <a:ext cx="448512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After the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4"/>
          <p:cNvSpPr txBox="1"/>
          <p:nvPr/>
        </p:nvSpPr>
        <p:spPr>
          <a:xfrm>
            <a:off x="6293513" y="1399327"/>
            <a:ext cx="5758800" cy="45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776"/>
              </a:buClr>
              <a:buSzPct val="108108"/>
              <a:buFont typeface="Arial"/>
              <a:buNone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Establish what needs to be done to prevent it from occurring again</a:t>
            </a:r>
            <a:b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776"/>
              </a:buClr>
              <a:buSzPct val="108108"/>
              <a:buFont typeface="Arial"/>
              <a:buNone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Implement corrective actions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776"/>
              </a:buClr>
              <a:buSzPct val="108108"/>
              <a:buFont typeface="Arial"/>
              <a:buNone/>
            </a:pPr>
            <a:b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Follow up with all involved</a:t>
            </a:r>
            <a:endParaRPr sz="36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776"/>
              </a:buClr>
              <a:buSzPct val="108108"/>
              <a:buFont typeface="Arial"/>
              <a:buNone/>
            </a:pPr>
            <a:endParaRPr sz="36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776"/>
              </a:buClr>
              <a:buSzPct val="108108"/>
              <a:buFont typeface="Arial"/>
              <a:buNone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Present findings</a:t>
            </a:r>
            <a:endParaRPr sz="36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endParaRPr sz="2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5"/>
          <p:cNvSpPr/>
          <p:nvPr/>
        </p:nvSpPr>
        <p:spPr>
          <a:xfrm>
            <a:off x="-114300" y="838200"/>
            <a:ext cx="12395200" cy="5359400"/>
          </a:xfrm>
          <a:prstGeom prst="rect">
            <a:avLst/>
          </a:prstGeom>
          <a:solidFill>
            <a:srgbClr val="1E377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4" name="Google Shape;724;p25" descr="Lightbulb and g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066800"/>
            <a:ext cx="51308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25"/>
          <p:cNvSpPr/>
          <p:nvPr/>
        </p:nvSpPr>
        <p:spPr>
          <a:xfrm>
            <a:off x="5582269" y="2338178"/>
            <a:ext cx="6304931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D00"/>
              </a:buClr>
              <a:buSzPts val="11500"/>
              <a:buFont typeface="Calibri"/>
              <a:buNone/>
            </a:pPr>
            <a:r>
              <a:rPr lang="en-US" sz="115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Quiz Time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6" name="Google Shape;726;p25"/>
          <p:cNvCxnSpPr/>
          <p:nvPr/>
        </p:nvCxnSpPr>
        <p:spPr>
          <a:xfrm>
            <a:off x="4724400" y="1930400"/>
            <a:ext cx="7162800" cy="0"/>
          </a:xfrm>
          <a:prstGeom prst="straightConnector1">
            <a:avLst/>
          </a:prstGeom>
          <a:noFill/>
          <a:ln w="38100" cap="flat" cmpd="sng">
            <a:solidFill>
              <a:srgbClr val="F9AD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7" name="Google Shape;727;p25"/>
          <p:cNvCxnSpPr/>
          <p:nvPr/>
        </p:nvCxnSpPr>
        <p:spPr>
          <a:xfrm>
            <a:off x="4724400" y="4762500"/>
            <a:ext cx="7162800" cy="0"/>
          </a:xfrm>
          <a:prstGeom prst="straightConnector1">
            <a:avLst/>
          </a:prstGeom>
          <a:noFill/>
          <a:ln w="38100" cap="flat" cmpd="sng">
            <a:solidFill>
              <a:srgbClr val="F9AD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c9ca8d7ce_0_0"/>
          <p:cNvSpPr txBox="1">
            <a:spLocks noGrp="1"/>
          </p:cNvSpPr>
          <p:nvPr>
            <p:ph type="body" idx="1"/>
          </p:nvPr>
        </p:nvSpPr>
        <p:spPr>
          <a:xfrm>
            <a:off x="2940620" y="395186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1E3776"/>
                </a:solidFill>
              </a:rPr>
              <a:t>Analysis</a:t>
            </a:r>
            <a:r>
              <a:rPr lang="en-US" b="1"/>
              <a:t> = Deep dive into what happen, </a:t>
            </a:r>
            <a:br>
              <a:rPr lang="en-US" b="1"/>
            </a:br>
            <a:r>
              <a:rPr lang="en-US" b="1"/>
              <a:t>                   why it happened and how to address causation</a:t>
            </a:r>
            <a:endParaRPr b="1"/>
          </a:p>
        </p:txBody>
      </p:sp>
      <p:sp>
        <p:nvSpPr>
          <p:cNvPr id="111" name="Google Shape;111;g37c9ca8d7ce_0_0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Why the Change in Terminology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g37c9ca8d7ce_0_0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g37c9ca8d7ce_0_0"/>
          <p:cNvSpPr/>
          <p:nvPr/>
        </p:nvSpPr>
        <p:spPr>
          <a:xfrm>
            <a:off x="4147456" y="1448988"/>
            <a:ext cx="743494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Investigation</a:t>
            </a: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May infer a criminal action was</a:t>
            </a:r>
            <a:b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committed  to some</a:t>
            </a:r>
            <a:endParaRPr/>
          </a:p>
        </p:txBody>
      </p:sp>
      <p:sp>
        <p:nvSpPr>
          <p:cNvPr id="114" name="Google Shape;114;g37c9ca8d7ce_0_0"/>
          <p:cNvSpPr/>
          <p:nvPr/>
        </p:nvSpPr>
        <p:spPr>
          <a:xfrm>
            <a:off x="4147456" y="2823784"/>
            <a:ext cx="6941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What happened and why in general</a:t>
            </a:r>
            <a:endParaRPr/>
          </a:p>
        </p:txBody>
      </p:sp>
      <p:cxnSp>
        <p:nvCxnSpPr>
          <p:cNvPr id="115" name="Google Shape;115;g37c9ca8d7ce_0_0"/>
          <p:cNvCxnSpPr/>
          <p:nvPr/>
        </p:nvCxnSpPr>
        <p:spPr>
          <a:xfrm>
            <a:off x="617621" y="6302829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g37c9ca8d7ce_0_0"/>
          <p:cNvSpPr txBox="1"/>
          <p:nvPr/>
        </p:nvSpPr>
        <p:spPr>
          <a:xfrm>
            <a:off x="0" y="-1921260"/>
            <a:ext cx="4484914" cy="1086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6"/>
          <p:cNvSpPr/>
          <p:nvPr/>
        </p:nvSpPr>
        <p:spPr>
          <a:xfrm>
            <a:off x="0" y="5232400"/>
            <a:ext cx="12192000" cy="1625600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F7D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Google Shape;73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366" y="-340332"/>
            <a:ext cx="7129268" cy="7350733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6"/>
          <p:cNvSpPr/>
          <p:nvPr/>
        </p:nvSpPr>
        <p:spPr>
          <a:xfrm>
            <a:off x="296165" y="500463"/>
            <a:ext cx="447040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Slip and fall claim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Early December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Courthouse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No witnesses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6"/>
          <p:cNvSpPr/>
          <p:nvPr/>
        </p:nvSpPr>
        <p:spPr>
          <a:xfrm>
            <a:off x="7412234" y="500463"/>
            <a:ext cx="499923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Snow already removed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No tread on footwear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Member of public fell earlier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27"/>
          <p:cNvPicPr preferRelativeResize="0"/>
          <p:nvPr/>
        </p:nvPicPr>
        <p:blipFill rotWithShape="1">
          <a:blip r:embed="rId3">
            <a:alphaModFix/>
          </a:blip>
          <a:srcRect l="3052" r="3120"/>
          <a:stretch/>
        </p:blipFill>
        <p:spPr>
          <a:xfrm>
            <a:off x="5051684" y="0"/>
            <a:ext cx="6910467" cy="7365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2" name="Google Shape;742;p27"/>
          <p:cNvCxnSpPr/>
          <p:nvPr/>
        </p:nvCxnSpPr>
        <p:spPr>
          <a:xfrm>
            <a:off x="0" y="5036695"/>
            <a:ext cx="8394492" cy="0"/>
          </a:xfrm>
          <a:prstGeom prst="straightConnector1">
            <a:avLst/>
          </a:prstGeom>
          <a:noFill/>
          <a:ln w="38100" cap="flat" cmpd="sng">
            <a:solidFill>
              <a:srgbClr val="1E377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3" name="Google Shape;743;p27"/>
          <p:cNvCxnSpPr/>
          <p:nvPr/>
        </p:nvCxnSpPr>
        <p:spPr>
          <a:xfrm>
            <a:off x="11297586" y="5036695"/>
            <a:ext cx="1039319" cy="0"/>
          </a:xfrm>
          <a:prstGeom prst="straightConnector1">
            <a:avLst/>
          </a:prstGeom>
          <a:noFill/>
          <a:ln w="38100" cap="flat" cmpd="sng">
            <a:solidFill>
              <a:srgbClr val="1E377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4" name="Google Shape;744;p27" descr="Hel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965" y="196121"/>
            <a:ext cx="4644453" cy="4644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8"/>
          <p:cNvSpPr/>
          <p:nvPr/>
        </p:nvSpPr>
        <p:spPr>
          <a:xfrm>
            <a:off x="0" y="1"/>
            <a:ext cx="3330054" cy="6858000"/>
          </a:xfrm>
          <a:prstGeom prst="rect">
            <a:avLst/>
          </a:prstGeom>
          <a:solidFill>
            <a:srgbClr val="2F7D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0" name="Google Shape;750;p28"/>
          <p:cNvGrpSpPr/>
          <p:nvPr/>
        </p:nvGrpSpPr>
        <p:grpSpPr>
          <a:xfrm>
            <a:off x="-861959" y="167336"/>
            <a:ext cx="7695889" cy="7698653"/>
            <a:chOff x="56830" y="1511425"/>
            <a:chExt cx="3758536" cy="3759886"/>
          </a:xfrm>
        </p:grpSpPr>
        <p:sp>
          <p:nvSpPr>
            <p:cNvPr id="751" name="Google Shape;751;p28"/>
            <p:cNvSpPr/>
            <p:nvPr/>
          </p:nvSpPr>
          <p:spPr>
            <a:xfrm>
              <a:off x="1479167" y="1833912"/>
              <a:ext cx="2090564" cy="2090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2" name="Google Shape;752;p28"/>
            <p:cNvGrpSpPr/>
            <p:nvPr/>
          </p:nvGrpSpPr>
          <p:grpSpPr>
            <a:xfrm rot="174831" flipH="1">
              <a:off x="145571" y="1600129"/>
              <a:ext cx="3581053" cy="3582477"/>
              <a:chOff x="5526086" y="1274763"/>
              <a:chExt cx="3990975" cy="3992563"/>
            </a:xfrm>
          </p:grpSpPr>
          <p:sp>
            <p:nvSpPr>
              <p:cNvPr id="753" name="Google Shape;753;p28"/>
              <p:cNvSpPr/>
              <p:nvPr/>
            </p:nvSpPr>
            <p:spPr>
              <a:xfrm>
                <a:off x="9266235" y="5018088"/>
                <a:ext cx="19685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14" y="62"/>
                    </a:moveTo>
                    <a:cubicBezTo>
                      <a:pt x="27" y="76"/>
                      <a:pt x="49" y="76"/>
                      <a:pt x="63" y="62"/>
                    </a:cubicBezTo>
                    <a:cubicBezTo>
                      <a:pt x="76" y="49"/>
                      <a:pt x="76" y="27"/>
                      <a:pt x="63" y="13"/>
                    </a:cubicBezTo>
                    <a:cubicBezTo>
                      <a:pt x="49" y="0"/>
                      <a:pt x="27" y="0"/>
                      <a:pt x="14" y="13"/>
                    </a:cubicBezTo>
                    <a:cubicBezTo>
                      <a:pt x="0" y="27"/>
                      <a:pt x="0" y="49"/>
                      <a:pt x="14" y="62"/>
                    </a:cubicBezTo>
                  </a:path>
                </a:pathLst>
              </a:custGeom>
              <a:solidFill>
                <a:srgbClr val="4663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7648572" y="3397251"/>
                <a:ext cx="512763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186" y="324"/>
                    </a:moveTo>
                    <a:lnTo>
                      <a:pt x="323" y="188"/>
                    </a:lnTo>
                    <a:lnTo>
                      <a:pt x="135" y="0"/>
                    </a:lnTo>
                    <a:lnTo>
                      <a:pt x="0" y="137"/>
                    </a:lnTo>
                    <a:lnTo>
                      <a:pt x="186" y="324"/>
                    </a:lnTo>
                    <a:close/>
                  </a:path>
                </a:pathLst>
              </a:custGeom>
              <a:solidFill>
                <a:srgbClr val="3D56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7648572" y="3397251"/>
                <a:ext cx="512763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186" y="324"/>
                    </a:moveTo>
                    <a:lnTo>
                      <a:pt x="323" y="188"/>
                    </a:lnTo>
                    <a:lnTo>
                      <a:pt x="135" y="0"/>
                    </a:lnTo>
                    <a:lnTo>
                      <a:pt x="0" y="137"/>
                    </a:lnTo>
                    <a:lnTo>
                      <a:pt x="186" y="3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28"/>
              <p:cNvSpPr/>
              <p:nvPr/>
            </p:nvSpPr>
            <p:spPr>
              <a:xfrm>
                <a:off x="5526086" y="1274763"/>
                <a:ext cx="2776538" cy="2776538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069" extrusionOk="0">
                    <a:moveTo>
                      <a:pt x="190" y="879"/>
                    </a:moveTo>
                    <a:cubicBezTo>
                      <a:pt x="380" y="1069"/>
                      <a:pt x="688" y="1069"/>
                      <a:pt x="878" y="879"/>
                    </a:cubicBezTo>
                    <a:cubicBezTo>
                      <a:pt x="1069" y="689"/>
                      <a:pt x="1069" y="380"/>
                      <a:pt x="878" y="190"/>
                    </a:cubicBezTo>
                    <a:cubicBezTo>
                      <a:pt x="688" y="0"/>
                      <a:pt x="380" y="0"/>
                      <a:pt x="190" y="190"/>
                    </a:cubicBezTo>
                    <a:cubicBezTo>
                      <a:pt x="0" y="380"/>
                      <a:pt x="0" y="689"/>
                      <a:pt x="190" y="879"/>
                    </a:cubicBezTo>
                    <a:moveTo>
                      <a:pt x="235" y="833"/>
                    </a:moveTo>
                    <a:cubicBezTo>
                      <a:pt x="70" y="668"/>
                      <a:pt x="70" y="401"/>
                      <a:pt x="235" y="236"/>
                    </a:cubicBezTo>
                    <a:cubicBezTo>
                      <a:pt x="400" y="71"/>
                      <a:pt x="668" y="71"/>
                      <a:pt x="833" y="236"/>
                    </a:cubicBezTo>
                    <a:cubicBezTo>
                      <a:pt x="998" y="401"/>
                      <a:pt x="998" y="668"/>
                      <a:pt x="833" y="833"/>
                    </a:cubicBezTo>
                    <a:cubicBezTo>
                      <a:pt x="668" y="998"/>
                      <a:pt x="400" y="998"/>
                      <a:pt x="235" y="833"/>
                    </a:cubicBezTo>
                  </a:path>
                </a:pathLst>
              </a:custGeom>
              <a:solidFill>
                <a:srgbClr val="4663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8"/>
              <p:cNvSpPr/>
              <p:nvPr/>
            </p:nvSpPr>
            <p:spPr>
              <a:xfrm>
                <a:off x="6137273" y="1565277"/>
                <a:ext cx="1552575" cy="31908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23" extrusionOk="0">
                    <a:moveTo>
                      <a:pt x="299" y="0"/>
                    </a:moveTo>
                    <a:cubicBezTo>
                      <a:pt x="191" y="0"/>
                      <a:pt x="83" y="41"/>
                      <a:pt x="0" y="123"/>
                    </a:cubicBezTo>
                    <a:cubicBezTo>
                      <a:pt x="83" y="41"/>
                      <a:pt x="191" y="0"/>
                      <a:pt x="299" y="0"/>
                    </a:cubicBezTo>
                    <a:cubicBezTo>
                      <a:pt x="407" y="0"/>
                      <a:pt x="515" y="41"/>
                      <a:pt x="598" y="123"/>
                    </a:cubicBezTo>
                    <a:cubicBezTo>
                      <a:pt x="515" y="41"/>
                      <a:pt x="407" y="0"/>
                      <a:pt x="299" y="0"/>
                    </a:cubicBezTo>
                  </a:path>
                </a:pathLst>
              </a:custGeom>
              <a:solidFill>
                <a:srgbClr val="60787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8"/>
              <p:cNvSpPr/>
              <p:nvPr/>
            </p:nvSpPr>
            <p:spPr>
              <a:xfrm>
                <a:off x="6137273" y="1565276"/>
                <a:ext cx="1552575" cy="32226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24" extrusionOk="0">
                    <a:moveTo>
                      <a:pt x="299" y="0"/>
                    </a:moveTo>
                    <a:cubicBezTo>
                      <a:pt x="191" y="0"/>
                      <a:pt x="83" y="41"/>
                      <a:pt x="0" y="123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83" y="41"/>
                      <a:pt x="191" y="0"/>
                      <a:pt x="299" y="0"/>
                    </a:cubicBezTo>
                    <a:cubicBezTo>
                      <a:pt x="407" y="0"/>
                      <a:pt x="515" y="41"/>
                      <a:pt x="598" y="124"/>
                    </a:cubicBezTo>
                    <a:cubicBezTo>
                      <a:pt x="598" y="124"/>
                      <a:pt x="598" y="124"/>
                      <a:pt x="598" y="124"/>
                    </a:cubicBezTo>
                    <a:cubicBezTo>
                      <a:pt x="598" y="124"/>
                      <a:pt x="598" y="124"/>
                      <a:pt x="598" y="123"/>
                    </a:cubicBezTo>
                    <a:cubicBezTo>
                      <a:pt x="515" y="41"/>
                      <a:pt x="407" y="0"/>
                      <a:pt x="299" y="0"/>
                    </a:cubicBezTo>
                  </a:path>
                </a:pathLst>
              </a:custGeom>
              <a:solidFill>
                <a:srgbClr val="7D909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8"/>
              <p:cNvSpPr/>
              <p:nvPr/>
            </p:nvSpPr>
            <p:spPr>
              <a:xfrm>
                <a:off x="7829548" y="3578226"/>
                <a:ext cx="542925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9" extrusionOk="0">
                    <a:moveTo>
                      <a:pt x="41" y="205"/>
                    </a:moveTo>
                    <a:cubicBezTo>
                      <a:pt x="204" y="42"/>
                      <a:pt x="204" y="42"/>
                      <a:pt x="204" y="42"/>
                    </a:cubicBezTo>
                    <a:cubicBezTo>
                      <a:pt x="209" y="37"/>
                      <a:pt x="209" y="29"/>
                      <a:pt x="204" y="25"/>
                    </a:cubicBezTo>
                    <a:cubicBezTo>
                      <a:pt x="184" y="5"/>
                      <a:pt x="184" y="5"/>
                      <a:pt x="184" y="5"/>
                    </a:cubicBezTo>
                    <a:cubicBezTo>
                      <a:pt x="180" y="0"/>
                      <a:pt x="172" y="0"/>
                      <a:pt x="167" y="5"/>
                    </a:cubicBezTo>
                    <a:cubicBezTo>
                      <a:pt x="4" y="168"/>
                      <a:pt x="4" y="168"/>
                      <a:pt x="4" y="168"/>
                    </a:cubicBezTo>
                    <a:cubicBezTo>
                      <a:pt x="0" y="173"/>
                      <a:pt x="0" y="180"/>
                      <a:pt x="4" y="185"/>
                    </a:cubicBezTo>
                    <a:cubicBezTo>
                      <a:pt x="24" y="205"/>
                      <a:pt x="24" y="205"/>
                      <a:pt x="24" y="205"/>
                    </a:cubicBezTo>
                    <a:cubicBezTo>
                      <a:pt x="29" y="209"/>
                      <a:pt x="37" y="209"/>
                      <a:pt x="41" y="205"/>
                    </a:cubicBezTo>
                  </a:path>
                </a:pathLst>
              </a:custGeom>
              <a:solidFill>
                <a:srgbClr val="4764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7980361" y="3732212"/>
                <a:ext cx="1536700" cy="153511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91" extrusionOk="0">
                    <a:moveTo>
                      <a:pt x="483" y="583"/>
                    </a:moveTo>
                    <a:cubicBezTo>
                      <a:pt x="584" y="482"/>
                      <a:pt x="584" y="482"/>
                      <a:pt x="584" y="482"/>
                    </a:cubicBezTo>
                    <a:cubicBezTo>
                      <a:pt x="592" y="474"/>
                      <a:pt x="592" y="462"/>
                      <a:pt x="584" y="454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455" y="583"/>
                      <a:pt x="455" y="583"/>
                      <a:pt x="455" y="583"/>
                    </a:cubicBezTo>
                    <a:cubicBezTo>
                      <a:pt x="462" y="591"/>
                      <a:pt x="475" y="591"/>
                      <a:pt x="483" y="583"/>
                    </a:cubicBezTo>
                  </a:path>
                </a:pathLst>
              </a:custGeom>
              <a:solidFill>
                <a:srgbClr val="3D565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6019799" y="3557588"/>
                <a:ext cx="2033588" cy="455613"/>
              </a:xfrm>
              <a:custGeom>
                <a:avLst/>
                <a:gdLst/>
                <a:ahLst/>
                <a:cxnLst/>
                <a:rect l="l" t="t" r="r" b="b"/>
                <a:pathLst>
                  <a:path w="783" h="175" extrusionOk="0">
                    <a:moveTo>
                      <a:pt x="783" y="94"/>
                    </a:moveTo>
                    <a:cubicBezTo>
                      <a:pt x="741" y="136"/>
                      <a:pt x="741" y="136"/>
                      <a:pt x="741" y="136"/>
                    </a:cubicBezTo>
                    <a:cubicBezTo>
                      <a:pt x="703" y="175"/>
                      <a:pt x="703" y="175"/>
                      <a:pt x="703" y="175"/>
                    </a:cubicBezTo>
                    <a:cubicBezTo>
                      <a:pt x="703" y="175"/>
                      <a:pt x="703" y="175"/>
                      <a:pt x="703" y="175"/>
                    </a:cubicBezTo>
                    <a:cubicBezTo>
                      <a:pt x="783" y="94"/>
                      <a:pt x="783" y="94"/>
                      <a:pt x="783" y="94"/>
                    </a:cubicBezTo>
                    <a:cubicBezTo>
                      <a:pt x="783" y="94"/>
                      <a:pt x="783" y="94"/>
                      <a:pt x="783" y="94"/>
                    </a:cubicBezTo>
                    <a:moveTo>
                      <a:pt x="5" y="5"/>
                    </a:moveTo>
                    <a:cubicBezTo>
                      <a:pt x="48" y="47"/>
                      <a:pt x="96" y="79"/>
                      <a:pt x="148" y="101"/>
                    </a:cubicBezTo>
                    <a:cubicBezTo>
                      <a:pt x="96" y="79"/>
                      <a:pt x="48" y="47"/>
                      <a:pt x="5" y="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7691438" y="3557589"/>
                <a:ext cx="361950" cy="354013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6" extrusionOk="0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30" y="14"/>
                      <a:pt x="15" y="27"/>
                      <a:pt x="0" y="39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139" y="94"/>
                      <a:pt x="139" y="94"/>
                      <a:pt x="139" y="94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3247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5648324" y="1768477"/>
                <a:ext cx="2157413" cy="2159001"/>
              </a:xfrm>
              <a:custGeom>
                <a:avLst/>
                <a:gdLst/>
                <a:ahLst/>
                <a:cxnLst/>
                <a:rect l="l" t="t" r="r" b="b"/>
                <a:pathLst>
                  <a:path w="831" h="831" extrusionOk="0">
                    <a:moveTo>
                      <a:pt x="143" y="0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48" y="95"/>
                      <a:pt x="0" y="220"/>
                      <a:pt x="0" y="345"/>
                    </a:cubicBezTo>
                    <a:cubicBezTo>
                      <a:pt x="0" y="469"/>
                      <a:pt x="48" y="594"/>
                      <a:pt x="143" y="689"/>
                    </a:cubicBezTo>
                    <a:cubicBezTo>
                      <a:pt x="143" y="689"/>
                      <a:pt x="143" y="689"/>
                      <a:pt x="143" y="689"/>
                    </a:cubicBezTo>
                    <a:cubicBezTo>
                      <a:pt x="143" y="689"/>
                      <a:pt x="143" y="689"/>
                      <a:pt x="143" y="689"/>
                    </a:cubicBezTo>
                    <a:cubicBezTo>
                      <a:pt x="145" y="691"/>
                      <a:pt x="147" y="693"/>
                      <a:pt x="148" y="694"/>
                    </a:cubicBezTo>
                    <a:cubicBezTo>
                      <a:pt x="191" y="736"/>
                      <a:pt x="239" y="768"/>
                      <a:pt x="291" y="790"/>
                    </a:cubicBezTo>
                    <a:cubicBezTo>
                      <a:pt x="353" y="818"/>
                      <a:pt x="420" y="831"/>
                      <a:pt x="487" y="831"/>
                    </a:cubicBezTo>
                    <a:cubicBezTo>
                      <a:pt x="593" y="831"/>
                      <a:pt x="699" y="797"/>
                      <a:pt x="787" y="728"/>
                    </a:cubicBezTo>
                    <a:cubicBezTo>
                      <a:pt x="787" y="728"/>
                      <a:pt x="787" y="728"/>
                      <a:pt x="787" y="728"/>
                    </a:cubicBezTo>
                    <a:cubicBezTo>
                      <a:pt x="802" y="716"/>
                      <a:pt x="817" y="703"/>
                      <a:pt x="831" y="689"/>
                    </a:cubicBezTo>
                    <a:cubicBezTo>
                      <a:pt x="831" y="689"/>
                      <a:pt x="831" y="689"/>
                      <a:pt x="831" y="689"/>
                    </a:cubicBezTo>
                    <a:cubicBezTo>
                      <a:pt x="786" y="643"/>
                      <a:pt x="786" y="643"/>
                      <a:pt x="786" y="643"/>
                    </a:cubicBezTo>
                    <a:cubicBezTo>
                      <a:pt x="786" y="643"/>
                      <a:pt x="786" y="643"/>
                      <a:pt x="786" y="643"/>
                    </a:cubicBezTo>
                    <a:cubicBezTo>
                      <a:pt x="703" y="726"/>
                      <a:pt x="595" y="767"/>
                      <a:pt x="487" y="767"/>
                    </a:cubicBezTo>
                    <a:cubicBezTo>
                      <a:pt x="379" y="767"/>
                      <a:pt x="271" y="726"/>
                      <a:pt x="188" y="643"/>
                    </a:cubicBezTo>
                    <a:cubicBezTo>
                      <a:pt x="106" y="561"/>
                      <a:pt x="64" y="453"/>
                      <a:pt x="64" y="345"/>
                    </a:cubicBezTo>
                    <a:cubicBezTo>
                      <a:pt x="64" y="236"/>
                      <a:pt x="106" y="128"/>
                      <a:pt x="188" y="46"/>
                    </a:cubicBezTo>
                    <a:cubicBezTo>
                      <a:pt x="143" y="0"/>
                      <a:pt x="143" y="0"/>
                      <a:pt x="143" y="0"/>
                    </a:cubicBezTo>
                  </a:path>
                </a:pathLst>
              </a:custGeom>
              <a:solidFill>
                <a:srgbClr val="3952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7980361" y="4067177"/>
                <a:ext cx="1331913" cy="117475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52" extrusionOk="0">
                    <a:moveTo>
                      <a:pt x="513" y="432"/>
                    </a:moveTo>
                    <a:cubicBezTo>
                      <a:pt x="513" y="432"/>
                      <a:pt x="513" y="432"/>
                      <a:pt x="513" y="432"/>
                    </a:cubicBezTo>
                    <a:cubicBezTo>
                      <a:pt x="513" y="432"/>
                      <a:pt x="513" y="432"/>
                      <a:pt x="513" y="432"/>
                    </a:cubicBezTo>
                    <a:moveTo>
                      <a:pt x="513" y="432"/>
                    </a:moveTo>
                    <a:cubicBezTo>
                      <a:pt x="513" y="432"/>
                      <a:pt x="513" y="432"/>
                      <a:pt x="513" y="432"/>
                    </a:cubicBezTo>
                    <a:cubicBezTo>
                      <a:pt x="513" y="432"/>
                      <a:pt x="513" y="432"/>
                      <a:pt x="513" y="432"/>
                    </a:cubicBezTo>
                    <a:moveTo>
                      <a:pt x="512" y="431"/>
                    </a:moveTo>
                    <a:cubicBezTo>
                      <a:pt x="512" y="431"/>
                      <a:pt x="512" y="432"/>
                      <a:pt x="513" y="432"/>
                    </a:cubicBezTo>
                    <a:cubicBezTo>
                      <a:pt x="512" y="432"/>
                      <a:pt x="512" y="431"/>
                      <a:pt x="512" y="431"/>
                    </a:cubicBezTo>
                    <a:moveTo>
                      <a:pt x="512" y="431"/>
                    </a:moveTo>
                    <a:cubicBezTo>
                      <a:pt x="512" y="431"/>
                      <a:pt x="512" y="431"/>
                      <a:pt x="512" y="431"/>
                    </a:cubicBezTo>
                    <a:cubicBezTo>
                      <a:pt x="512" y="431"/>
                      <a:pt x="512" y="431"/>
                      <a:pt x="512" y="431"/>
                    </a:cubicBezTo>
                    <a:moveTo>
                      <a:pt x="511" y="430"/>
                    </a:moveTo>
                    <a:cubicBezTo>
                      <a:pt x="511" y="430"/>
                      <a:pt x="511" y="430"/>
                      <a:pt x="511" y="430"/>
                    </a:cubicBezTo>
                    <a:cubicBezTo>
                      <a:pt x="511" y="430"/>
                      <a:pt x="511" y="430"/>
                      <a:pt x="511" y="430"/>
                    </a:cubicBezTo>
                    <a:moveTo>
                      <a:pt x="510" y="429"/>
                    </a:moveTo>
                    <a:cubicBezTo>
                      <a:pt x="510" y="429"/>
                      <a:pt x="510" y="429"/>
                      <a:pt x="510" y="429"/>
                    </a:cubicBezTo>
                    <a:cubicBezTo>
                      <a:pt x="510" y="429"/>
                      <a:pt x="510" y="429"/>
                      <a:pt x="510" y="429"/>
                    </a:cubicBezTo>
                    <a:moveTo>
                      <a:pt x="0" y="0"/>
                    </a:moveTo>
                    <a:cubicBezTo>
                      <a:pt x="452" y="452"/>
                      <a:pt x="452" y="452"/>
                      <a:pt x="452" y="452"/>
                    </a:cubicBezTo>
                    <a:cubicBezTo>
                      <a:pt x="452" y="452"/>
                      <a:pt x="452" y="452"/>
                      <a:pt x="452" y="4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9302746" y="5116515"/>
                <a:ext cx="127001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4" extrusionOk="0">
                    <a:moveTo>
                      <a:pt x="24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1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10" y="32"/>
                      <a:pt x="17" y="34"/>
                      <a:pt x="24" y="34"/>
                    </a:cubicBezTo>
                    <a:cubicBezTo>
                      <a:pt x="33" y="34"/>
                      <a:pt x="42" y="31"/>
                      <a:pt x="49" y="24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3952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7829550" y="3802062"/>
                <a:ext cx="319088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1" extrusionOk="0">
                    <a:moveTo>
                      <a:pt x="86" y="0"/>
                    </a:moveTo>
                    <a:cubicBezTo>
                      <a:pt x="6" y="81"/>
                      <a:pt x="6" y="81"/>
                      <a:pt x="6" y="81"/>
                    </a:cubicBezTo>
                    <a:cubicBezTo>
                      <a:pt x="0" y="86"/>
                      <a:pt x="0" y="95"/>
                      <a:pt x="6" y="100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6" y="120"/>
                      <a:pt x="29" y="121"/>
                      <a:pt x="33" y="121"/>
                    </a:cubicBezTo>
                    <a:cubicBezTo>
                      <a:pt x="36" y="121"/>
                      <a:pt x="40" y="120"/>
                      <a:pt x="43" y="117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86" y="0"/>
                      <a:pt x="86" y="0"/>
                      <a:pt x="86" y="0"/>
                    </a:cubicBezTo>
                  </a:path>
                </a:pathLst>
              </a:custGeom>
              <a:solidFill>
                <a:srgbClr val="3A53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8"/>
              <p:cNvSpPr/>
              <p:nvPr/>
            </p:nvSpPr>
            <p:spPr>
              <a:xfrm>
                <a:off x="7980364" y="3898901"/>
                <a:ext cx="1384300" cy="1360488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24" extrusionOk="0">
                    <a:moveTo>
                      <a:pt x="65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452" y="517"/>
                      <a:pt x="452" y="517"/>
                      <a:pt x="452" y="517"/>
                    </a:cubicBezTo>
                    <a:cubicBezTo>
                      <a:pt x="457" y="522"/>
                      <a:pt x="463" y="524"/>
                      <a:pt x="469" y="524"/>
                    </a:cubicBezTo>
                    <a:cubicBezTo>
                      <a:pt x="475" y="524"/>
                      <a:pt x="480" y="521"/>
                      <a:pt x="485" y="517"/>
                    </a:cubicBezTo>
                    <a:cubicBezTo>
                      <a:pt x="509" y="493"/>
                      <a:pt x="509" y="493"/>
                      <a:pt x="509" y="493"/>
                    </a:cubicBezTo>
                    <a:cubicBezTo>
                      <a:pt x="509" y="493"/>
                      <a:pt x="509" y="493"/>
                      <a:pt x="509" y="493"/>
                    </a:cubicBezTo>
                    <a:cubicBezTo>
                      <a:pt x="533" y="469"/>
                      <a:pt x="533" y="469"/>
                      <a:pt x="533" y="469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3247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8" name="Google Shape;768;p28"/>
          <p:cNvSpPr/>
          <p:nvPr/>
        </p:nvSpPr>
        <p:spPr>
          <a:xfrm>
            <a:off x="2987518" y="1727825"/>
            <a:ext cx="228793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D00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D00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Facts</a:t>
            </a:r>
            <a:endParaRPr sz="4800" b="1" i="0" u="none" strike="noStrike" cap="none">
              <a:solidFill>
                <a:srgbClr val="F9A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5685339" y="382742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All claims occurred 1:00 to 4:00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6395476" y="1181307"/>
            <a:ext cx="6096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Incidents occured on SE corner of Courthouse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6713155" y="2626961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No one rechecked sidewalks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6611825" y="3263503"/>
            <a:ext cx="705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6 other incidents at same site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6012931" y="4504296"/>
            <a:ext cx="6096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Salt and sand provided but not used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3833763" y="5571757"/>
            <a:ext cx="802488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2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5535711" y="606803"/>
            <a:ext cx="149627" cy="149627"/>
          </a:xfrm>
          <a:prstGeom prst="ellipse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6253319" y="1439598"/>
            <a:ext cx="149627" cy="149627"/>
          </a:xfrm>
          <a:prstGeom prst="ellipse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6563528" y="2866903"/>
            <a:ext cx="149627" cy="149627"/>
          </a:xfrm>
          <a:prstGeom prst="ellipse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6475167" y="3776669"/>
            <a:ext cx="149627" cy="149627"/>
          </a:xfrm>
          <a:prstGeom prst="ellipse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5873265" y="4746393"/>
            <a:ext cx="149627" cy="149627"/>
          </a:xfrm>
          <a:prstGeom prst="ellipse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7aed41a9f4_0_6"/>
          <p:cNvSpPr/>
          <p:nvPr/>
        </p:nvSpPr>
        <p:spPr>
          <a:xfrm>
            <a:off x="0" y="767255"/>
            <a:ext cx="12192000" cy="6090745"/>
          </a:xfrm>
          <a:prstGeom prst="rect">
            <a:avLst/>
          </a:prstGeom>
          <a:solidFill>
            <a:srgbClr val="1E377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1E37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g37aed41a9f4_0_6"/>
          <p:cNvSpPr txBox="1">
            <a:spLocks noGrp="1"/>
          </p:cNvSpPr>
          <p:nvPr>
            <p:ph type="ctrTitle"/>
          </p:nvPr>
        </p:nvSpPr>
        <p:spPr>
          <a:xfrm>
            <a:off x="0" y="2235150"/>
            <a:ext cx="12191999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4900" b="1">
                <a:solidFill>
                  <a:schemeClr val="lt1"/>
                </a:solidFill>
              </a:rPr>
              <a:t>Questions</a:t>
            </a:r>
            <a:endParaRPr sz="14900" b="1">
              <a:solidFill>
                <a:schemeClr val="lt1"/>
              </a:solidFill>
            </a:endParaRPr>
          </a:p>
        </p:txBody>
      </p:sp>
      <p:sp>
        <p:nvSpPr>
          <p:cNvPr id="787" name="Google Shape;787;g37aed41a9f4_0_6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9A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9"/>
          <p:cNvSpPr/>
          <p:nvPr/>
        </p:nvSpPr>
        <p:spPr>
          <a:xfrm>
            <a:off x="-27487" y="3660098"/>
            <a:ext cx="12219487" cy="2303468"/>
          </a:xfrm>
          <a:prstGeom prst="rect">
            <a:avLst/>
          </a:prstGeom>
          <a:solidFill>
            <a:srgbClr val="2F7DBC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29"/>
          <p:cNvSpPr txBox="1"/>
          <p:nvPr/>
        </p:nvSpPr>
        <p:spPr>
          <a:xfrm>
            <a:off x="572113" y="5459810"/>
            <a:ext cx="11647369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D00"/>
              </a:buClr>
              <a:buSzPts val="11500"/>
              <a:buFont typeface="Calibri"/>
              <a:buNone/>
            </a:pPr>
            <a:r>
              <a:rPr lang="en-US" sz="115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HAVE A SAFE DAY.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4" name="Google Shape;794;p29"/>
          <p:cNvCxnSpPr/>
          <p:nvPr/>
        </p:nvCxnSpPr>
        <p:spPr>
          <a:xfrm>
            <a:off x="-2" y="5936105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1E377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5" name="Google Shape;795;p29"/>
          <p:cNvSpPr/>
          <p:nvPr/>
        </p:nvSpPr>
        <p:spPr>
          <a:xfrm>
            <a:off x="3047997" y="4074058"/>
            <a:ext cx="609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3A70"/>
              </a:buClr>
              <a:buSzPts val="3200"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safetyandrisk@iowaleague.org</a:t>
            </a:r>
            <a:endParaRPr sz="2400" b="1" i="0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6" name="Google Shape;796;p29"/>
          <p:cNvCxnSpPr/>
          <p:nvPr/>
        </p:nvCxnSpPr>
        <p:spPr>
          <a:xfrm>
            <a:off x="-27487" y="3660098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1E377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7" name="Google Shape;797;p29"/>
          <p:cNvCxnSpPr/>
          <p:nvPr/>
        </p:nvCxnSpPr>
        <p:spPr>
          <a:xfrm>
            <a:off x="-27487" y="894412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1E377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8" name="Google Shape;7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31" y="1665000"/>
            <a:ext cx="10188888" cy="127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530329" y="2840364"/>
            <a:ext cx="52215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286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22860"/>
                </a:solidFill>
                <a:latin typeface="Calibri"/>
                <a:ea typeface="Calibri"/>
                <a:cs typeface="Calibri"/>
                <a:sym typeface="Calibri"/>
              </a:rPr>
              <a:t>Smaller, relevant personnel gather the detailed facts and determine what, if any, action is needed and how to proceed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2F7D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407742" y="592376"/>
            <a:ext cx="1376516" cy="113810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2F7D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0" y="592376"/>
            <a:ext cx="12191999" cy="131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7DBC"/>
              </a:buClr>
              <a:buSzPts val="8800"/>
              <a:buFont typeface="Calibri"/>
              <a:buNone/>
            </a:pPr>
            <a:r>
              <a:rPr lang="en-US" sz="8800" b="1">
                <a:solidFill>
                  <a:srgbClr val="2F7DBC"/>
                </a:solidFill>
              </a:rPr>
              <a:t>     Analysis</a:t>
            </a:r>
            <a:r>
              <a:rPr lang="en-US" sz="8800" b="1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8800" b="1"/>
              <a:t>v</a:t>
            </a:r>
            <a:r>
              <a:rPr lang="en-US" sz="8800" b="1">
                <a:latin typeface="Calibri"/>
                <a:ea typeface="Calibri"/>
                <a:cs typeface="Calibri"/>
                <a:sym typeface="Calibri"/>
              </a:rPr>
              <a:t>s  </a:t>
            </a:r>
            <a:r>
              <a:rPr lang="en-US" sz="8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6543367" y="2840364"/>
            <a:ext cx="520126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22860"/>
                </a:solidFill>
                <a:latin typeface="Calibri"/>
                <a:ea typeface="Calibri"/>
                <a:cs typeface="Calibri"/>
                <a:sym typeface="Calibri"/>
              </a:rPr>
              <a:t>Safety committee receives report on an incident to offer further solutions or see if there is shared exposures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37f40e06450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251" y="165430"/>
            <a:ext cx="11721498" cy="672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7f40e06450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4081" y="4948093"/>
            <a:ext cx="1163837" cy="1163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7f40e06450_0_7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The 5 W’s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g37f40e06450_0_7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g37f40e06450_0_7"/>
          <p:cNvSpPr txBox="1"/>
          <p:nvPr/>
        </p:nvSpPr>
        <p:spPr>
          <a:xfrm>
            <a:off x="1234313" y="5296464"/>
            <a:ext cx="10935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endParaRPr/>
          </a:p>
        </p:txBody>
      </p:sp>
      <p:sp>
        <p:nvSpPr>
          <p:cNvPr id="136" name="Google Shape;136;g37f40e06450_0_7"/>
          <p:cNvSpPr txBox="1"/>
          <p:nvPr/>
        </p:nvSpPr>
        <p:spPr>
          <a:xfrm>
            <a:off x="2101416" y="2807454"/>
            <a:ext cx="12682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endParaRPr/>
          </a:p>
        </p:txBody>
      </p:sp>
      <p:sp>
        <p:nvSpPr>
          <p:cNvPr id="137" name="Google Shape;137;g37f40e06450_0_7"/>
          <p:cNvSpPr txBox="1"/>
          <p:nvPr/>
        </p:nvSpPr>
        <p:spPr>
          <a:xfrm>
            <a:off x="5501453" y="940759"/>
            <a:ext cx="12875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endParaRPr/>
          </a:p>
        </p:txBody>
      </p:sp>
      <p:sp>
        <p:nvSpPr>
          <p:cNvPr id="138" name="Google Shape;138;g37f40e06450_0_7"/>
          <p:cNvSpPr txBox="1"/>
          <p:nvPr/>
        </p:nvSpPr>
        <p:spPr>
          <a:xfrm>
            <a:off x="8727421" y="2515066"/>
            <a:ext cx="14478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endParaRPr/>
          </a:p>
        </p:txBody>
      </p:sp>
      <p:sp>
        <p:nvSpPr>
          <p:cNvPr id="139" name="Google Shape;139;g37f40e06450_0_7"/>
          <p:cNvSpPr txBox="1"/>
          <p:nvPr/>
        </p:nvSpPr>
        <p:spPr>
          <a:xfrm>
            <a:off x="9615846" y="4519215"/>
            <a:ext cx="24620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endParaRPr/>
          </a:p>
        </p:txBody>
      </p:sp>
      <p:sp>
        <p:nvSpPr>
          <p:cNvPr id="140" name="Google Shape;140;g37f40e06450_0_7"/>
          <p:cNvSpPr txBox="1"/>
          <p:nvPr/>
        </p:nvSpPr>
        <p:spPr>
          <a:xfrm>
            <a:off x="4204138" y="6097202"/>
            <a:ext cx="38821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Incident Analysis</a:t>
            </a:r>
            <a:endParaRPr/>
          </a:p>
        </p:txBody>
      </p:sp>
      <p:sp>
        <p:nvSpPr>
          <p:cNvPr id="141" name="Google Shape;141;g37f40e06450_0_7"/>
          <p:cNvSpPr txBox="1"/>
          <p:nvPr/>
        </p:nvSpPr>
        <p:spPr>
          <a:xfrm>
            <a:off x="199292" y="5802310"/>
            <a:ext cx="25362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Identifies the individuals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involved in the incident</a:t>
            </a:r>
            <a:endParaRPr/>
          </a:p>
        </p:txBody>
      </p:sp>
      <p:sp>
        <p:nvSpPr>
          <p:cNvPr id="142" name="Google Shape;142;g37f40e06450_0_7"/>
          <p:cNvSpPr txBox="1"/>
          <p:nvPr/>
        </p:nvSpPr>
        <p:spPr>
          <a:xfrm>
            <a:off x="879928" y="3388770"/>
            <a:ext cx="24897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Describes the actions or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events that occurred</a:t>
            </a:r>
            <a:endParaRPr/>
          </a:p>
        </p:txBody>
      </p:sp>
      <p:sp>
        <p:nvSpPr>
          <p:cNvPr id="143" name="Google Shape;143;g37f40e06450_0_7"/>
          <p:cNvSpPr txBox="1"/>
          <p:nvPr/>
        </p:nvSpPr>
        <p:spPr>
          <a:xfrm>
            <a:off x="5040590" y="1400442"/>
            <a:ext cx="22092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Establishes the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timing of the incident</a:t>
            </a:r>
            <a:endParaRPr/>
          </a:p>
        </p:txBody>
      </p:sp>
      <p:sp>
        <p:nvSpPr>
          <p:cNvPr id="144" name="Google Shape;144;g37f40e06450_0_7"/>
          <p:cNvSpPr txBox="1"/>
          <p:nvPr/>
        </p:nvSpPr>
        <p:spPr>
          <a:xfrm>
            <a:off x="8972329" y="3035604"/>
            <a:ext cx="22365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Specifies the location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 incident</a:t>
            </a:r>
            <a:endParaRPr/>
          </a:p>
        </p:txBody>
      </p:sp>
      <p:sp>
        <p:nvSpPr>
          <p:cNvPr id="145" name="Google Shape;145;g37f40e06450_0_7"/>
          <p:cNvSpPr txBox="1"/>
          <p:nvPr/>
        </p:nvSpPr>
        <p:spPr>
          <a:xfrm>
            <a:off x="9554874" y="5248312"/>
            <a:ext cx="248337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Explores the causes and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contributing factors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should be further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dissected into layers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8c064ee64_0_0"/>
          <p:cNvSpPr/>
          <p:nvPr/>
        </p:nvSpPr>
        <p:spPr>
          <a:xfrm>
            <a:off x="5399314" y="4858107"/>
            <a:ext cx="6912429" cy="1492987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48c064ee64_0_0"/>
          <p:cNvSpPr txBox="1">
            <a:spLocks noGrp="1"/>
          </p:cNvSpPr>
          <p:nvPr>
            <p:ph type="body" idx="1"/>
          </p:nvPr>
        </p:nvSpPr>
        <p:spPr>
          <a:xfrm>
            <a:off x="5157952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3200"/>
              <a:t>They are indicators that an </a:t>
            </a:r>
            <a:br>
              <a:rPr lang="en-US" sz="3200"/>
            </a:br>
            <a:r>
              <a:rPr lang="en-US" sz="3200"/>
              <a:t>incident has occurred</a:t>
            </a:r>
            <a:br>
              <a:rPr lang="en-US" sz="3200"/>
            </a:b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/>
              <a:t>Some information can be used as </a:t>
            </a:r>
            <a:br>
              <a:rPr lang="en-US" sz="3200"/>
            </a:br>
            <a:r>
              <a:rPr lang="en-US" sz="3200"/>
              <a:t>part of the analysis</a:t>
            </a:r>
            <a:endParaRPr sz="3200"/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800"/>
              <a:t>The information is typically from </a:t>
            </a:r>
            <a:br>
              <a:rPr lang="en-US" sz="2800"/>
            </a:br>
            <a:r>
              <a:rPr lang="en-US" sz="2800"/>
              <a:t>the perspective of the employee</a:t>
            </a:r>
            <a:br>
              <a:rPr lang="en-US" sz="2800"/>
            </a:br>
            <a:endParaRPr sz="2800"/>
          </a:p>
          <a:p>
            <a:pPr marL="1371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3" name="Google Shape;153;g348c064ee64_0_0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Company Nurse Reports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g348c064ee64_0_0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5" name="Google Shape;155;g348c064ee64_0_0" descr="Clipboa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1775" y="-544472"/>
            <a:ext cx="7246884" cy="724688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48c064ee64_0_0"/>
          <p:cNvSpPr/>
          <p:nvPr/>
        </p:nvSpPr>
        <p:spPr>
          <a:xfrm>
            <a:off x="1099688" y="2151727"/>
            <a:ext cx="322395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These reports </a:t>
            </a:r>
            <a:br>
              <a:rPr lang="en-US" sz="4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are not </a:t>
            </a:r>
            <a:br>
              <a:rPr lang="en-US" sz="4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incident </a:t>
            </a:r>
            <a:br>
              <a:rPr lang="en-US" sz="4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/>
          </a:p>
        </p:txBody>
      </p:sp>
      <p:sp>
        <p:nvSpPr>
          <p:cNvPr id="157" name="Google Shape;157;g348c064ee64_0_0"/>
          <p:cNvSpPr/>
          <p:nvPr/>
        </p:nvSpPr>
        <p:spPr>
          <a:xfrm>
            <a:off x="5157952" y="4912102"/>
            <a:ext cx="69124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Using Company Nurse reports in lieu of an </a:t>
            </a:r>
            <a:b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Incident Analysis Report could be a </a:t>
            </a:r>
            <a:b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HIPAA and Privacy violation</a:t>
            </a:r>
            <a:endParaRPr sz="4400" b="1" i="0" u="none" strike="noStrike" cap="none">
              <a:solidFill>
                <a:srgbClr val="1E37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0" y="4030178"/>
            <a:ext cx="12352149" cy="2924375"/>
          </a:xfrm>
          <a:prstGeom prst="rect">
            <a:avLst/>
          </a:prstGeom>
          <a:solidFill>
            <a:srgbClr val="1E377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14"/>
          <p:cNvGrpSpPr/>
          <p:nvPr/>
        </p:nvGrpSpPr>
        <p:grpSpPr>
          <a:xfrm>
            <a:off x="177363" y="4553458"/>
            <a:ext cx="2032287" cy="2393412"/>
            <a:chOff x="1508125" y="3103563"/>
            <a:chExt cx="1679576" cy="1978026"/>
          </a:xfrm>
        </p:grpSpPr>
        <p:sp>
          <p:nvSpPr>
            <p:cNvPr id="164" name="Google Shape;164;p14"/>
            <p:cNvSpPr/>
            <p:nvPr/>
          </p:nvSpPr>
          <p:spPr>
            <a:xfrm>
              <a:off x="2006600" y="3398838"/>
              <a:ext cx="88900" cy="219075"/>
            </a:xfrm>
            <a:custGeom>
              <a:avLst/>
              <a:gdLst/>
              <a:ahLst/>
              <a:cxnLst/>
              <a:rect l="l" t="t" r="r" b="b"/>
              <a:pathLst>
                <a:path w="13" h="32" extrusionOk="0">
                  <a:moveTo>
                    <a:pt x="2" y="32"/>
                  </a:moveTo>
                  <a:cubicBezTo>
                    <a:pt x="3" y="22"/>
                    <a:pt x="8" y="12"/>
                    <a:pt x="13" y="3"/>
                  </a:cubicBezTo>
                  <a:cubicBezTo>
                    <a:pt x="13" y="2"/>
                    <a:pt x="11" y="0"/>
                    <a:pt x="11" y="0"/>
                  </a:cubicBezTo>
                  <a:cubicBezTo>
                    <a:pt x="6" y="9"/>
                    <a:pt x="1" y="19"/>
                    <a:pt x="0" y="30"/>
                  </a:cubicBezTo>
                  <a:cubicBezTo>
                    <a:pt x="0" y="31"/>
                    <a:pt x="2" y="32"/>
                    <a:pt x="2" y="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2633663" y="3392488"/>
              <a:ext cx="82550" cy="239713"/>
            </a:xfrm>
            <a:custGeom>
              <a:avLst/>
              <a:gdLst/>
              <a:ahLst/>
              <a:cxnLst/>
              <a:rect l="l" t="t" r="r" b="b"/>
              <a:pathLst>
                <a:path w="12" h="35" extrusionOk="0">
                  <a:moveTo>
                    <a:pt x="12" y="32"/>
                  </a:moveTo>
                  <a:cubicBezTo>
                    <a:pt x="11" y="22"/>
                    <a:pt x="8" y="11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5" y="12"/>
                    <a:pt x="8" y="23"/>
                    <a:pt x="8" y="33"/>
                  </a:cubicBezTo>
                  <a:cubicBezTo>
                    <a:pt x="8" y="35"/>
                    <a:pt x="12" y="34"/>
                    <a:pt x="12" y="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2068513" y="3384551"/>
              <a:ext cx="593725" cy="144463"/>
            </a:xfrm>
            <a:custGeom>
              <a:avLst/>
              <a:gdLst/>
              <a:ahLst/>
              <a:cxnLst/>
              <a:rect l="l" t="t" r="r" b="b"/>
              <a:pathLst>
                <a:path w="87" h="21" extrusionOk="0">
                  <a:moveTo>
                    <a:pt x="2" y="4"/>
                  </a:moveTo>
                  <a:cubicBezTo>
                    <a:pt x="25" y="20"/>
                    <a:pt x="63" y="21"/>
                    <a:pt x="86" y="3"/>
                  </a:cubicBezTo>
                  <a:cubicBezTo>
                    <a:pt x="87" y="2"/>
                    <a:pt x="84" y="0"/>
                    <a:pt x="83" y="1"/>
                  </a:cubicBezTo>
                  <a:cubicBezTo>
                    <a:pt x="62" y="18"/>
                    <a:pt x="25" y="17"/>
                    <a:pt x="4" y="2"/>
                  </a:cubicBezTo>
                  <a:cubicBezTo>
                    <a:pt x="3" y="1"/>
                    <a:pt x="0" y="3"/>
                    <a:pt x="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1938338" y="3103563"/>
              <a:ext cx="852488" cy="439738"/>
            </a:xfrm>
            <a:custGeom>
              <a:avLst/>
              <a:gdLst/>
              <a:ahLst/>
              <a:cxnLst/>
              <a:rect l="l" t="t" r="r" b="b"/>
              <a:pathLst>
                <a:path w="125" h="64" extrusionOk="0">
                  <a:moveTo>
                    <a:pt x="11" y="58"/>
                  </a:moveTo>
                  <a:cubicBezTo>
                    <a:pt x="3" y="44"/>
                    <a:pt x="5" y="29"/>
                    <a:pt x="16" y="17"/>
                  </a:cubicBezTo>
                  <a:cubicBezTo>
                    <a:pt x="28" y="4"/>
                    <a:pt x="49" y="4"/>
                    <a:pt x="66" y="3"/>
                  </a:cubicBezTo>
                  <a:cubicBezTo>
                    <a:pt x="83" y="3"/>
                    <a:pt x="104" y="8"/>
                    <a:pt x="114" y="23"/>
                  </a:cubicBezTo>
                  <a:cubicBezTo>
                    <a:pt x="121" y="34"/>
                    <a:pt x="116" y="50"/>
                    <a:pt x="113" y="62"/>
                  </a:cubicBezTo>
                  <a:cubicBezTo>
                    <a:pt x="113" y="64"/>
                    <a:pt x="116" y="64"/>
                    <a:pt x="117" y="62"/>
                  </a:cubicBezTo>
                  <a:cubicBezTo>
                    <a:pt x="120" y="49"/>
                    <a:pt x="125" y="31"/>
                    <a:pt x="115" y="19"/>
                  </a:cubicBezTo>
                  <a:cubicBezTo>
                    <a:pt x="103" y="4"/>
                    <a:pt x="83" y="1"/>
                    <a:pt x="65" y="0"/>
                  </a:cubicBezTo>
                  <a:cubicBezTo>
                    <a:pt x="47" y="0"/>
                    <a:pt x="28" y="3"/>
                    <a:pt x="13" y="15"/>
                  </a:cubicBezTo>
                  <a:cubicBezTo>
                    <a:pt x="1" y="27"/>
                    <a:pt x="0" y="45"/>
                    <a:pt x="7" y="59"/>
                  </a:cubicBezTo>
                  <a:cubicBezTo>
                    <a:pt x="8" y="61"/>
                    <a:pt x="12" y="60"/>
                    <a:pt x="11" y="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1971675" y="3502026"/>
              <a:ext cx="765175" cy="646113"/>
            </a:xfrm>
            <a:custGeom>
              <a:avLst/>
              <a:gdLst/>
              <a:ahLst/>
              <a:cxnLst/>
              <a:rect l="l" t="t" r="r" b="b"/>
              <a:pathLst>
                <a:path w="112" h="94" extrusionOk="0">
                  <a:moveTo>
                    <a:pt x="4" y="2"/>
                  </a:moveTo>
                  <a:cubicBezTo>
                    <a:pt x="0" y="21"/>
                    <a:pt x="9" y="46"/>
                    <a:pt x="20" y="61"/>
                  </a:cubicBezTo>
                  <a:cubicBezTo>
                    <a:pt x="31" y="76"/>
                    <a:pt x="47" y="81"/>
                    <a:pt x="64" y="81"/>
                  </a:cubicBezTo>
                  <a:cubicBezTo>
                    <a:pt x="104" y="81"/>
                    <a:pt x="109" y="33"/>
                    <a:pt x="112" y="3"/>
                  </a:cubicBezTo>
                  <a:cubicBezTo>
                    <a:pt x="112" y="2"/>
                    <a:pt x="109" y="1"/>
                    <a:pt x="108" y="3"/>
                  </a:cubicBezTo>
                  <a:cubicBezTo>
                    <a:pt x="106" y="28"/>
                    <a:pt x="104" y="65"/>
                    <a:pt x="77" y="76"/>
                  </a:cubicBezTo>
                  <a:cubicBezTo>
                    <a:pt x="34" y="94"/>
                    <a:pt x="1" y="38"/>
                    <a:pt x="7" y="2"/>
                  </a:cubicBezTo>
                  <a:cubicBezTo>
                    <a:pt x="8" y="1"/>
                    <a:pt x="4" y="0"/>
                    <a:pt x="4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2108200" y="3529013"/>
              <a:ext cx="225425" cy="241300"/>
            </a:xfrm>
            <a:custGeom>
              <a:avLst/>
              <a:gdLst/>
              <a:ahLst/>
              <a:cxnLst/>
              <a:rect l="l" t="t" r="r" b="b"/>
              <a:pathLst>
                <a:path w="33" h="35" extrusionOk="0">
                  <a:moveTo>
                    <a:pt x="22" y="3"/>
                  </a:moveTo>
                  <a:cubicBezTo>
                    <a:pt x="14" y="0"/>
                    <a:pt x="5" y="6"/>
                    <a:pt x="3" y="13"/>
                  </a:cubicBezTo>
                  <a:cubicBezTo>
                    <a:pt x="0" y="21"/>
                    <a:pt x="6" y="30"/>
                    <a:pt x="13" y="32"/>
                  </a:cubicBezTo>
                  <a:cubicBezTo>
                    <a:pt x="22" y="35"/>
                    <a:pt x="32" y="29"/>
                    <a:pt x="33" y="20"/>
                  </a:cubicBezTo>
                  <a:cubicBezTo>
                    <a:pt x="33" y="11"/>
                    <a:pt x="29" y="3"/>
                    <a:pt x="19" y="2"/>
                  </a:cubicBezTo>
                  <a:cubicBezTo>
                    <a:pt x="17" y="2"/>
                    <a:pt x="20" y="5"/>
                    <a:pt x="21" y="5"/>
                  </a:cubicBezTo>
                  <a:cubicBezTo>
                    <a:pt x="30" y="5"/>
                    <a:pt x="30" y="15"/>
                    <a:pt x="29" y="21"/>
                  </a:cubicBezTo>
                  <a:cubicBezTo>
                    <a:pt x="27" y="28"/>
                    <a:pt x="20" y="31"/>
                    <a:pt x="13" y="30"/>
                  </a:cubicBezTo>
                  <a:cubicBezTo>
                    <a:pt x="6" y="29"/>
                    <a:pt x="5" y="19"/>
                    <a:pt x="7" y="13"/>
                  </a:cubicBezTo>
                  <a:cubicBezTo>
                    <a:pt x="8" y="8"/>
                    <a:pt x="15" y="2"/>
                    <a:pt x="21" y="4"/>
                  </a:cubicBezTo>
                  <a:cubicBezTo>
                    <a:pt x="23" y="5"/>
                    <a:pt x="23" y="4"/>
                    <a:pt x="2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2381250" y="3529013"/>
              <a:ext cx="231775" cy="233363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2" y="3"/>
                  </a:moveTo>
                  <a:cubicBezTo>
                    <a:pt x="14" y="0"/>
                    <a:pt x="6" y="6"/>
                    <a:pt x="3" y="13"/>
                  </a:cubicBezTo>
                  <a:cubicBezTo>
                    <a:pt x="0" y="21"/>
                    <a:pt x="6" y="30"/>
                    <a:pt x="14" y="32"/>
                  </a:cubicBezTo>
                  <a:cubicBezTo>
                    <a:pt x="24" y="34"/>
                    <a:pt x="32" y="29"/>
                    <a:pt x="33" y="18"/>
                  </a:cubicBezTo>
                  <a:cubicBezTo>
                    <a:pt x="34" y="10"/>
                    <a:pt x="28" y="3"/>
                    <a:pt x="19" y="3"/>
                  </a:cubicBezTo>
                  <a:cubicBezTo>
                    <a:pt x="17" y="3"/>
                    <a:pt x="21" y="4"/>
                    <a:pt x="21" y="4"/>
                  </a:cubicBezTo>
                  <a:cubicBezTo>
                    <a:pt x="29" y="4"/>
                    <a:pt x="30" y="14"/>
                    <a:pt x="29" y="20"/>
                  </a:cubicBezTo>
                  <a:cubicBezTo>
                    <a:pt x="28" y="28"/>
                    <a:pt x="19" y="34"/>
                    <a:pt x="11" y="29"/>
                  </a:cubicBezTo>
                  <a:cubicBezTo>
                    <a:pt x="6" y="26"/>
                    <a:pt x="5" y="19"/>
                    <a:pt x="6" y="14"/>
                  </a:cubicBezTo>
                  <a:cubicBezTo>
                    <a:pt x="8" y="9"/>
                    <a:pt x="15" y="2"/>
                    <a:pt x="21" y="4"/>
                  </a:cubicBezTo>
                  <a:cubicBezTo>
                    <a:pt x="22" y="4"/>
                    <a:pt x="24" y="4"/>
                    <a:pt x="2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2306638" y="3605213"/>
              <a:ext cx="115888" cy="41275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2" y="5"/>
                  </a:moveTo>
                  <a:cubicBezTo>
                    <a:pt x="5" y="4"/>
                    <a:pt x="8" y="4"/>
                    <a:pt x="10" y="5"/>
                  </a:cubicBezTo>
                  <a:cubicBezTo>
                    <a:pt x="11" y="6"/>
                    <a:pt x="13" y="4"/>
                    <a:pt x="14" y="4"/>
                  </a:cubicBezTo>
                  <a:cubicBezTo>
                    <a:pt x="14" y="4"/>
                    <a:pt x="17" y="2"/>
                    <a:pt x="17" y="2"/>
                  </a:cubicBezTo>
                  <a:cubicBezTo>
                    <a:pt x="13" y="0"/>
                    <a:pt x="9" y="1"/>
                    <a:pt x="5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0" y="6"/>
                    <a:pt x="2" y="5"/>
                    <a:pt x="2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2217738" y="3859213"/>
              <a:ext cx="177800" cy="61913"/>
            </a:xfrm>
            <a:custGeom>
              <a:avLst/>
              <a:gdLst/>
              <a:ahLst/>
              <a:cxnLst/>
              <a:rect l="l" t="t" r="r" b="b"/>
              <a:pathLst>
                <a:path w="26" h="9" extrusionOk="0">
                  <a:moveTo>
                    <a:pt x="4" y="8"/>
                  </a:moveTo>
                  <a:cubicBezTo>
                    <a:pt x="11" y="7"/>
                    <a:pt x="15" y="0"/>
                    <a:pt x="23" y="3"/>
                  </a:cubicBezTo>
                  <a:cubicBezTo>
                    <a:pt x="24" y="4"/>
                    <a:pt x="26" y="2"/>
                    <a:pt x="24" y="1"/>
                  </a:cubicBezTo>
                  <a:cubicBezTo>
                    <a:pt x="21" y="0"/>
                    <a:pt x="18" y="0"/>
                    <a:pt x="14" y="0"/>
                  </a:cubicBezTo>
                  <a:cubicBezTo>
                    <a:pt x="10" y="2"/>
                    <a:pt x="7" y="5"/>
                    <a:pt x="2" y="6"/>
                  </a:cubicBezTo>
                  <a:cubicBezTo>
                    <a:pt x="0" y="6"/>
                    <a:pt x="2" y="9"/>
                    <a:pt x="4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2368550" y="3832226"/>
              <a:ext cx="176213" cy="88900"/>
            </a:xfrm>
            <a:custGeom>
              <a:avLst/>
              <a:gdLst/>
              <a:ahLst/>
              <a:cxnLst/>
              <a:rect l="l" t="t" r="r" b="b"/>
              <a:pathLst>
                <a:path w="26" h="13" extrusionOk="0">
                  <a:moveTo>
                    <a:pt x="4" y="7"/>
                  </a:moveTo>
                  <a:cubicBezTo>
                    <a:pt x="7" y="5"/>
                    <a:pt x="12" y="8"/>
                    <a:pt x="15" y="9"/>
                  </a:cubicBezTo>
                  <a:cubicBezTo>
                    <a:pt x="18" y="11"/>
                    <a:pt x="20" y="12"/>
                    <a:pt x="23" y="13"/>
                  </a:cubicBezTo>
                  <a:cubicBezTo>
                    <a:pt x="25" y="13"/>
                    <a:pt x="26" y="11"/>
                    <a:pt x="24" y="11"/>
                  </a:cubicBezTo>
                  <a:cubicBezTo>
                    <a:pt x="17" y="10"/>
                    <a:pt x="7" y="0"/>
                    <a:pt x="1" y="6"/>
                  </a:cubicBezTo>
                  <a:cubicBezTo>
                    <a:pt x="0" y="7"/>
                    <a:pt x="3" y="8"/>
                    <a:pt x="4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2217738" y="3894138"/>
              <a:ext cx="184150" cy="47625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2" y="4"/>
                  </a:moveTo>
                  <a:cubicBezTo>
                    <a:pt x="9" y="7"/>
                    <a:pt x="18" y="5"/>
                    <a:pt x="25" y="3"/>
                  </a:cubicBezTo>
                  <a:cubicBezTo>
                    <a:pt x="27" y="2"/>
                    <a:pt x="26" y="0"/>
                    <a:pt x="24" y="1"/>
                  </a:cubicBezTo>
                  <a:cubicBezTo>
                    <a:pt x="18" y="3"/>
                    <a:pt x="11" y="4"/>
                    <a:pt x="4" y="2"/>
                  </a:cubicBezTo>
                  <a:cubicBezTo>
                    <a:pt x="3" y="1"/>
                    <a:pt x="0" y="3"/>
                    <a:pt x="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2374900" y="3900488"/>
              <a:ext cx="157163" cy="34925"/>
            </a:xfrm>
            <a:custGeom>
              <a:avLst/>
              <a:gdLst/>
              <a:ahLst/>
              <a:cxnLst/>
              <a:rect l="l" t="t" r="r" b="b"/>
              <a:pathLst>
                <a:path w="23" h="5" extrusionOk="0">
                  <a:moveTo>
                    <a:pt x="0" y="1"/>
                  </a:moveTo>
                  <a:cubicBezTo>
                    <a:pt x="6" y="5"/>
                    <a:pt x="13" y="3"/>
                    <a:pt x="20" y="3"/>
                  </a:cubicBezTo>
                  <a:cubicBezTo>
                    <a:pt x="21" y="3"/>
                    <a:pt x="23" y="1"/>
                    <a:pt x="23" y="1"/>
                  </a:cubicBezTo>
                  <a:cubicBezTo>
                    <a:pt x="16" y="1"/>
                    <a:pt x="9" y="4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2116138" y="3941763"/>
              <a:ext cx="33338" cy="165100"/>
            </a:xfrm>
            <a:custGeom>
              <a:avLst/>
              <a:gdLst/>
              <a:ahLst/>
              <a:cxnLst/>
              <a:rect l="l" t="t" r="r" b="b"/>
              <a:pathLst>
                <a:path w="5" h="24" extrusionOk="0">
                  <a:moveTo>
                    <a:pt x="2" y="0"/>
                  </a:moveTo>
                  <a:cubicBezTo>
                    <a:pt x="2" y="3"/>
                    <a:pt x="3" y="7"/>
                    <a:pt x="2" y="10"/>
                  </a:cubicBezTo>
                  <a:cubicBezTo>
                    <a:pt x="2" y="14"/>
                    <a:pt x="1" y="18"/>
                    <a:pt x="1" y="22"/>
                  </a:cubicBezTo>
                  <a:cubicBezTo>
                    <a:pt x="0" y="23"/>
                    <a:pt x="3" y="24"/>
                    <a:pt x="3" y="24"/>
                  </a:cubicBezTo>
                  <a:cubicBezTo>
                    <a:pt x="4" y="20"/>
                    <a:pt x="5" y="16"/>
                    <a:pt x="5" y="12"/>
                  </a:cubicBezTo>
                  <a:cubicBezTo>
                    <a:pt x="5" y="9"/>
                    <a:pt x="5" y="6"/>
                    <a:pt x="5" y="2"/>
                  </a:cubicBezTo>
                  <a:cubicBezTo>
                    <a:pt x="5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2606675" y="3941763"/>
              <a:ext cx="26988" cy="171450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0" y="14"/>
                    <a:pt x="1" y="18"/>
                    <a:pt x="2" y="22"/>
                  </a:cubicBezTo>
                  <a:cubicBezTo>
                    <a:pt x="2" y="23"/>
                    <a:pt x="4" y="25"/>
                    <a:pt x="4" y="24"/>
                  </a:cubicBezTo>
                  <a:cubicBezTo>
                    <a:pt x="3" y="20"/>
                    <a:pt x="2" y="16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2" y="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2116138" y="4092576"/>
              <a:ext cx="293688" cy="150813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2" y="1"/>
                  </a:moveTo>
                  <a:cubicBezTo>
                    <a:pt x="8" y="5"/>
                    <a:pt x="15" y="8"/>
                    <a:pt x="21" y="12"/>
                  </a:cubicBezTo>
                  <a:cubicBezTo>
                    <a:pt x="24" y="13"/>
                    <a:pt x="27" y="16"/>
                    <a:pt x="31" y="17"/>
                  </a:cubicBezTo>
                  <a:cubicBezTo>
                    <a:pt x="34" y="19"/>
                    <a:pt x="37" y="19"/>
                    <a:pt x="40" y="21"/>
                  </a:cubicBezTo>
                  <a:cubicBezTo>
                    <a:pt x="40" y="21"/>
                    <a:pt x="43" y="22"/>
                    <a:pt x="42" y="21"/>
                  </a:cubicBezTo>
                  <a:cubicBezTo>
                    <a:pt x="36" y="18"/>
                    <a:pt x="31" y="16"/>
                    <a:pt x="26" y="13"/>
                  </a:cubicBezTo>
                  <a:cubicBezTo>
                    <a:pt x="18" y="9"/>
                    <a:pt x="11" y="5"/>
                    <a:pt x="3" y="1"/>
                  </a:cubicBezTo>
                  <a:cubicBezTo>
                    <a:pt x="2" y="1"/>
                    <a:pt x="0" y="0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2389188" y="4071939"/>
              <a:ext cx="244475" cy="18573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" y="26"/>
                  </a:moveTo>
                  <a:cubicBezTo>
                    <a:pt x="9" y="23"/>
                    <a:pt x="14" y="18"/>
                    <a:pt x="19" y="14"/>
                  </a:cubicBezTo>
                  <a:cubicBezTo>
                    <a:pt x="25" y="10"/>
                    <a:pt x="31" y="7"/>
                    <a:pt x="36" y="3"/>
                  </a:cubicBezTo>
                  <a:cubicBezTo>
                    <a:pt x="36" y="3"/>
                    <a:pt x="34" y="0"/>
                    <a:pt x="34" y="1"/>
                  </a:cubicBezTo>
                  <a:cubicBezTo>
                    <a:pt x="28" y="4"/>
                    <a:pt x="22" y="8"/>
                    <a:pt x="17" y="12"/>
                  </a:cubicBezTo>
                  <a:cubicBezTo>
                    <a:pt x="11" y="15"/>
                    <a:pt x="6" y="20"/>
                    <a:pt x="1" y="24"/>
                  </a:cubicBezTo>
                  <a:cubicBezTo>
                    <a:pt x="0" y="24"/>
                    <a:pt x="2" y="27"/>
                    <a:pt x="3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1508125" y="4086226"/>
              <a:ext cx="628650" cy="989013"/>
            </a:xfrm>
            <a:custGeom>
              <a:avLst/>
              <a:gdLst/>
              <a:ahLst/>
              <a:cxnLst/>
              <a:rect l="l" t="t" r="r" b="b"/>
              <a:pathLst>
                <a:path w="92" h="144" extrusionOk="0">
                  <a:moveTo>
                    <a:pt x="88" y="1"/>
                  </a:moveTo>
                  <a:cubicBezTo>
                    <a:pt x="79" y="9"/>
                    <a:pt x="61" y="14"/>
                    <a:pt x="50" y="18"/>
                  </a:cubicBezTo>
                  <a:cubicBezTo>
                    <a:pt x="39" y="22"/>
                    <a:pt x="24" y="26"/>
                    <a:pt x="18" y="37"/>
                  </a:cubicBezTo>
                  <a:cubicBezTo>
                    <a:pt x="0" y="66"/>
                    <a:pt x="10" y="109"/>
                    <a:pt x="11" y="141"/>
                  </a:cubicBezTo>
                  <a:cubicBezTo>
                    <a:pt x="11" y="142"/>
                    <a:pt x="13" y="144"/>
                    <a:pt x="13" y="143"/>
                  </a:cubicBezTo>
                  <a:cubicBezTo>
                    <a:pt x="13" y="110"/>
                    <a:pt x="5" y="73"/>
                    <a:pt x="19" y="42"/>
                  </a:cubicBezTo>
                  <a:cubicBezTo>
                    <a:pt x="26" y="27"/>
                    <a:pt x="46" y="23"/>
                    <a:pt x="61" y="17"/>
                  </a:cubicBezTo>
                  <a:cubicBezTo>
                    <a:pt x="71" y="14"/>
                    <a:pt x="83" y="10"/>
                    <a:pt x="91" y="4"/>
                  </a:cubicBezTo>
                  <a:cubicBezTo>
                    <a:pt x="92" y="3"/>
                    <a:pt x="89" y="0"/>
                    <a:pt x="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1582738" y="5033964"/>
              <a:ext cx="703263" cy="47625"/>
            </a:xfrm>
            <a:custGeom>
              <a:avLst/>
              <a:gdLst/>
              <a:ahLst/>
              <a:cxnLst/>
              <a:rect l="l" t="t" r="r" b="b"/>
              <a:pathLst>
                <a:path w="103" h="7" extrusionOk="0">
                  <a:moveTo>
                    <a:pt x="3" y="5"/>
                  </a:moveTo>
                  <a:cubicBezTo>
                    <a:pt x="36" y="2"/>
                    <a:pt x="69" y="7"/>
                    <a:pt x="102" y="4"/>
                  </a:cubicBezTo>
                  <a:cubicBezTo>
                    <a:pt x="103" y="4"/>
                    <a:pt x="101" y="2"/>
                    <a:pt x="100" y="2"/>
                  </a:cubicBezTo>
                  <a:cubicBezTo>
                    <a:pt x="67" y="5"/>
                    <a:pt x="34" y="0"/>
                    <a:pt x="1" y="3"/>
                  </a:cubicBezTo>
                  <a:cubicBezTo>
                    <a:pt x="0" y="3"/>
                    <a:pt x="2" y="5"/>
                    <a:pt x="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2312988" y="4230689"/>
              <a:ext cx="96838" cy="952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0" y="1"/>
                  </a:moveTo>
                  <a:cubicBezTo>
                    <a:pt x="7" y="4"/>
                    <a:pt x="4" y="7"/>
                    <a:pt x="2" y="10"/>
                  </a:cubicBezTo>
                  <a:cubicBezTo>
                    <a:pt x="0" y="11"/>
                    <a:pt x="3" y="14"/>
                    <a:pt x="4" y="12"/>
                  </a:cubicBezTo>
                  <a:cubicBezTo>
                    <a:pt x="7" y="9"/>
                    <a:pt x="10" y="6"/>
                    <a:pt x="13" y="4"/>
                  </a:cubicBezTo>
                  <a:cubicBezTo>
                    <a:pt x="14" y="2"/>
                    <a:pt x="12" y="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2306638" y="4298951"/>
              <a:ext cx="95250" cy="82550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1" y="2"/>
                  </a:moveTo>
                  <a:cubicBezTo>
                    <a:pt x="4" y="6"/>
                    <a:pt x="7" y="8"/>
                    <a:pt x="10" y="11"/>
                  </a:cubicBezTo>
                  <a:cubicBezTo>
                    <a:pt x="11" y="12"/>
                    <a:pt x="14" y="11"/>
                    <a:pt x="13" y="10"/>
                  </a:cubicBezTo>
                  <a:cubicBezTo>
                    <a:pt x="10" y="7"/>
                    <a:pt x="7" y="5"/>
                    <a:pt x="5" y="1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2259013" y="4360864"/>
              <a:ext cx="136525" cy="706438"/>
            </a:xfrm>
            <a:custGeom>
              <a:avLst/>
              <a:gdLst/>
              <a:ahLst/>
              <a:cxnLst/>
              <a:rect l="l" t="t" r="r" b="b"/>
              <a:pathLst>
                <a:path w="20" h="103" extrusionOk="0">
                  <a:moveTo>
                    <a:pt x="17" y="2"/>
                  </a:moveTo>
                  <a:cubicBezTo>
                    <a:pt x="7" y="33"/>
                    <a:pt x="7" y="68"/>
                    <a:pt x="0" y="100"/>
                  </a:cubicBezTo>
                  <a:cubicBezTo>
                    <a:pt x="0" y="102"/>
                    <a:pt x="3" y="103"/>
                    <a:pt x="4" y="101"/>
                  </a:cubicBezTo>
                  <a:cubicBezTo>
                    <a:pt x="10" y="69"/>
                    <a:pt x="10" y="35"/>
                    <a:pt x="20" y="3"/>
                  </a:cubicBezTo>
                  <a:cubicBezTo>
                    <a:pt x="20" y="2"/>
                    <a:pt x="17" y="0"/>
                    <a:pt x="17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2401888" y="4243389"/>
              <a:ext cx="88900" cy="698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" y="0"/>
                  </a:moveTo>
                  <a:cubicBezTo>
                    <a:pt x="4" y="3"/>
                    <a:pt x="7" y="6"/>
                    <a:pt x="9" y="9"/>
                  </a:cubicBezTo>
                  <a:cubicBezTo>
                    <a:pt x="10" y="10"/>
                    <a:pt x="13" y="10"/>
                    <a:pt x="12" y="9"/>
                  </a:cubicBezTo>
                  <a:cubicBezTo>
                    <a:pt x="9" y="6"/>
                    <a:pt x="6" y="3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2401888" y="4292601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0" y="2"/>
                  </a:moveTo>
                  <a:cubicBezTo>
                    <a:pt x="8" y="5"/>
                    <a:pt x="5" y="8"/>
                    <a:pt x="2" y="10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2"/>
                    <a:pt x="11" y="0"/>
                    <a:pt x="1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2409825" y="4360864"/>
              <a:ext cx="134938" cy="706438"/>
            </a:xfrm>
            <a:custGeom>
              <a:avLst/>
              <a:gdLst/>
              <a:ahLst/>
              <a:cxnLst/>
              <a:rect l="l" t="t" r="r" b="b"/>
              <a:pathLst>
                <a:path w="20" h="103" extrusionOk="0">
                  <a:moveTo>
                    <a:pt x="1" y="3"/>
                  </a:moveTo>
                  <a:cubicBezTo>
                    <a:pt x="11" y="34"/>
                    <a:pt x="11" y="68"/>
                    <a:pt x="17" y="100"/>
                  </a:cubicBezTo>
                  <a:cubicBezTo>
                    <a:pt x="18" y="102"/>
                    <a:pt x="20" y="103"/>
                    <a:pt x="20" y="101"/>
                  </a:cubicBezTo>
                  <a:cubicBezTo>
                    <a:pt x="13" y="69"/>
                    <a:pt x="13" y="34"/>
                    <a:pt x="4" y="3"/>
                  </a:cubicBezTo>
                  <a:cubicBezTo>
                    <a:pt x="3" y="2"/>
                    <a:pt x="0" y="0"/>
                    <a:pt x="1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2627313" y="4078289"/>
              <a:ext cx="560388" cy="982663"/>
            </a:xfrm>
            <a:custGeom>
              <a:avLst/>
              <a:gdLst/>
              <a:ahLst/>
              <a:cxnLst/>
              <a:rect l="l" t="t" r="r" b="b"/>
              <a:pathLst>
                <a:path w="82" h="143" extrusionOk="0">
                  <a:moveTo>
                    <a:pt x="2" y="3"/>
                  </a:moveTo>
                  <a:cubicBezTo>
                    <a:pt x="28" y="20"/>
                    <a:pt x="68" y="25"/>
                    <a:pt x="76" y="60"/>
                  </a:cubicBezTo>
                  <a:cubicBezTo>
                    <a:pt x="78" y="73"/>
                    <a:pt x="75" y="86"/>
                    <a:pt x="78" y="99"/>
                  </a:cubicBezTo>
                  <a:cubicBezTo>
                    <a:pt x="80" y="112"/>
                    <a:pt x="77" y="127"/>
                    <a:pt x="76" y="140"/>
                  </a:cubicBezTo>
                  <a:cubicBezTo>
                    <a:pt x="76" y="141"/>
                    <a:pt x="78" y="143"/>
                    <a:pt x="78" y="143"/>
                  </a:cubicBezTo>
                  <a:cubicBezTo>
                    <a:pt x="79" y="134"/>
                    <a:pt x="80" y="125"/>
                    <a:pt x="81" y="116"/>
                  </a:cubicBezTo>
                  <a:cubicBezTo>
                    <a:pt x="82" y="106"/>
                    <a:pt x="78" y="96"/>
                    <a:pt x="79" y="86"/>
                  </a:cubicBezTo>
                  <a:cubicBezTo>
                    <a:pt x="80" y="73"/>
                    <a:pt x="80" y="56"/>
                    <a:pt x="72" y="45"/>
                  </a:cubicBezTo>
                  <a:cubicBezTo>
                    <a:pt x="55" y="21"/>
                    <a:pt x="24" y="16"/>
                    <a:pt x="1" y="1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2517775" y="5033964"/>
              <a:ext cx="649288" cy="33338"/>
            </a:xfrm>
            <a:custGeom>
              <a:avLst/>
              <a:gdLst/>
              <a:ahLst/>
              <a:cxnLst/>
              <a:rect l="l" t="t" r="r" b="b"/>
              <a:pathLst>
                <a:path w="95" h="5" extrusionOk="0">
                  <a:moveTo>
                    <a:pt x="4" y="5"/>
                  </a:moveTo>
                  <a:cubicBezTo>
                    <a:pt x="19" y="3"/>
                    <a:pt x="34" y="5"/>
                    <a:pt x="49" y="5"/>
                  </a:cubicBezTo>
                  <a:cubicBezTo>
                    <a:pt x="64" y="5"/>
                    <a:pt x="78" y="5"/>
                    <a:pt x="93" y="4"/>
                  </a:cubicBezTo>
                  <a:cubicBezTo>
                    <a:pt x="95" y="4"/>
                    <a:pt x="93" y="1"/>
                    <a:pt x="92" y="1"/>
                  </a:cubicBezTo>
                  <a:cubicBezTo>
                    <a:pt x="76" y="2"/>
                    <a:pt x="60" y="2"/>
                    <a:pt x="44" y="2"/>
                  </a:cubicBezTo>
                  <a:cubicBezTo>
                    <a:pt x="30" y="2"/>
                    <a:pt x="16" y="0"/>
                    <a:pt x="3" y="2"/>
                  </a:cubicBezTo>
                  <a:cubicBezTo>
                    <a:pt x="0" y="2"/>
                    <a:pt x="2" y="5"/>
                    <a:pt x="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4"/>
          <p:cNvGrpSpPr/>
          <p:nvPr/>
        </p:nvGrpSpPr>
        <p:grpSpPr>
          <a:xfrm>
            <a:off x="2630321" y="4411313"/>
            <a:ext cx="1930479" cy="2518269"/>
            <a:chOff x="3535363" y="2986088"/>
            <a:chExt cx="1595437" cy="2081214"/>
          </a:xfrm>
        </p:grpSpPr>
        <p:sp>
          <p:nvSpPr>
            <p:cNvPr id="191" name="Google Shape;191;p14"/>
            <p:cNvSpPr/>
            <p:nvPr/>
          </p:nvSpPr>
          <p:spPr>
            <a:xfrm>
              <a:off x="4013200" y="3179763"/>
              <a:ext cx="681038" cy="865188"/>
            </a:xfrm>
            <a:custGeom>
              <a:avLst/>
              <a:gdLst/>
              <a:ahLst/>
              <a:cxnLst/>
              <a:rect l="l" t="t" r="r" b="b"/>
              <a:pathLst>
                <a:path w="100" h="126" extrusionOk="0">
                  <a:moveTo>
                    <a:pt x="20" y="0"/>
                  </a:moveTo>
                  <a:cubicBezTo>
                    <a:pt x="3" y="8"/>
                    <a:pt x="0" y="37"/>
                    <a:pt x="3" y="53"/>
                  </a:cubicBezTo>
                  <a:cubicBezTo>
                    <a:pt x="6" y="76"/>
                    <a:pt x="20" y="102"/>
                    <a:pt x="43" y="112"/>
                  </a:cubicBezTo>
                  <a:cubicBezTo>
                    <a:pt x="77" y="126"/>
                    <a:pt x="96" y="69"/>
                    <a:pt x="100" y="46"/>
                  </a:cubicBezTo>
                  <a:cubicBezTo>
                    <a:pt x="100" y="44"/>
                    <a:pt x="96" y="45"/>
                    <a:pt x="96" y="46"/>
                  </a:cubicBezTo>
                  <a:cubicBezTo>
                    <a:pt x="93" y="69"/>
                    <a:pt x="77" y="120"/>
                    <a:pt x="45" y="110"/>
                  </a:cubicBezTo>
                  <a:cubicBezTo>
                    <a:pt x="25" y="103"/>
                    <a:pt x="13" y="78"/>
                    <a:pt x="8" y="60"/>
                  </a:cubicBezTo>
                  <a:cubicBezTo>
                    <a:pt x="4" y="45"/>
                    <a:pt x="4" y="10"/>
                    <a:pt x="22" y="2"/>
                  </a:cubicBezTo>
                  <a:cubicBezTo>
                    <a:pt x="24" y="1"/>
                    <a:pt x="22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4135438" y="3179763"/>
              <a:ext cx="558800" cy="328613"/>
            </a:xfrm>
            <a:custGeom>
              <a:avLst/>
              <a:gdLst/>
              <a:ahLst/>
              <a:cxnLst/>
              <a:rect l="l" t="t" r="r" b="b"/>
              <a:pathLst>
                <a:path w="82" h="48" extrusionOk="0">
                  <a:moveTo>
                    <a:pt x="1" y="2"/>
                  </a:moveTo>
                  <a:cubicBezTo>
                    <a:pt x="4" y="15"/>
                    <a:pt x="20" y="23"/>
                    <a:pt x="30" y="31"/>
                  </a:cubicBezTo>
                  <a:cubicBezTo>
                    <a:pt x="44" y="41"/>
                    <a:pt x="62" y="44"/>
                    <a:pt x="78" y="47"/>
                  </a:cubicBezTo>
                  <a:cubicBezTo>
                    <a:pt x="80" y="48"/>
                    <a:pt x="82" y="45"/>
                    <a:pt x="79" y="45"/>
                  </a:cubicBezTo>
                  <a:cubicBezTo>
                    <a:pt x="63" y="41"/>
                    <a:pt x="47" y="38"/>
                    <a:pt x="33" y="29"/>
                  </a:cubicBezTo>
                  <a:cubicBezTo>
                    <a:pt x="24" y="22"/>
                    <a:pt x="7" y="13"/>
                    <a:pt x="4" y="1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3978275" y="3536951"/>
              <a:ext cx="61913" cy="33338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4" y="5"/>
                  </a:moveTo>
                  <a:cubicBezTo>
                    <a:pt x="6" y="5"/>
                    <a:pt x="9" y="0"/>
                    <a:pt x="5" y="0"/>
                  </a:cubicBezTo>
                  <a:cubicBezTo>
                    <a:pt x="3" y="0"/>
                    <a:pt x="0" y="5"/>
                    <a:pt x="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3957638" y="2986088"/>
              <a:ext cx="771525" cy="563563"/>
            </a:xfrm>
            <a:custGeom>
              <a:avLst/>
              <a:gdLst/>
              <a:ahLst/>
              <a:cxnLst/>
              <a:rect l="l" t="t" r="r" b="b"/>
              <a:pathLst>
                <a:path w="113" h="82" extrusionOk="0">
                  <a:moveTo>
                    <a:pt x="10" y="81"/>
                  </a:moveTo>
                  <a:cubicBezTo>
                    <a:pt x="0" y="50"/>
                    <a:pt x="15" y="11"/>
                    <a:pt x="49" y="4"/>
                  </a:cubicBezTo>
                  <a:cubicBezTo>
                    <a:pt x="70" y="0"/>
                    <a:pt x="92" y="11"/>
                    <a:pt x="103" y="28"/>
                  </a:cubicBezTo>
                  <a:cubicBezTo>
                    <a:pt x="113" y="43"/>
                    <a:pt x="107" y="60"/>
                    <a:pt x="107" y="76"/>
                  </a:cubicBezTo>
                  <a:cubicBezTo>
                    <a:pt x="107" y="77"/>
                    <a:pt x="111" y="77"/>
                    <a:pt x="111" y="76"/>
                  </a:cubicBezTo>
                  <a:cubicBezTo>
                    <a:pt x="111" y="66"/>
                    <a:pt x="113" y="56"/>
                    <a:pt x="113" y="45"/>
                  </a:cubicBezTo>
                  <a:cubicBezTo>
                    <a:pt x="112" y="35"/>
                    <a:pt x="106" y="25"/>
                    <a:pt x="99" y="18"/>
                  </a:cubicBezTo>
                  <a:cubicBezTo>
                    <a:pt x="89" y="7"/>
                    <a:pt x="72" y="1"/>
                    <a:pt x="56" y="2"/>
                  </a:cubicBezTo>
                  <a:cubicBezTo>
                    <a:pt x="41" y="3"/>
                    <a:pt x="27" y="9"/>
                    <a:pt x="16" y="21"/>
                  </a:cubicBezTo>
                  <a:cubicBezTo>
                    <a:pt x="4" y="37"/>
                    <a:pt x="1" y="63"/>
                    <a:pt x="7" y="81"/>
                  </a:cubicBezTo>
                  <a:cubicBezTo>
                    <a:pt x="7" y="82"/>
                    <a:pt x="10" y="82"/>
                    <a:pt x="10" y="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3671888" y="3529013"/>
              <a:ext cx="354013" cy="735013"/>
            </a:xfrm>
            <a:custGeom>
              <a:avLst/>
              <a:gdLst/>
              <a:ahLst/>
              <a:cxnLst/>
              <a:rect l="l" t="t" r="r" b="b"/>
              <a:pathLst>
                <a:path w="52" h="107" extrusionOk="0">
                  <a:moveTo>
                    <a:pt x="48" y="2"/>
                  </a:moveTo>
                  <a:cubicBezTo>
                    <a:pt x="44" y="7"/>
                    <a:pt x="45" y="10"/>
                    <a:pt x="45" y="16"/>
                  </a:cubicBezTo>
                  <a:cubicBezTo>
                    <a:pt x="46" y="22"/>
                    <a:pt x="40" y="25"/>
                    <a:pt x="38" y="30"/>
                  </a:cubicBezTo>
                  <a:cubicBezTo>
                    <a:pt x="37" y="31"/>
                    <a:pt x="37" y="33"/>
                    <a:pt x="37" y="34"/>
                  </a:cubicBezTo>
                  <a:cubicBezTo>
                    <a:pt x="36" y="43"/>
                    <a:pt x="33" y="43"/>
                    <a:pt x="28" y="48"/>
                  </a:cubicBezTo>
                  <a:cubicBezTo>
                    <a:pt x="24" y="51"/>
                    <a:pt x="26" y="58"/>
                    <a:pt x="25" y="63"/>
                  </a:cubicBezTo>
                  <a:cubicBezTo>
                    <a:pt x="24" y="68"/>
                    <a:pt x="16" y="70"/>
                    <a:pt x="14" y="75"/>
                  </a:cubicBezTo>
                  <a:cubicBezTo>
                    <a:pt x="12" y="79"/>
                    <a:pt x="14" y="82"/>
                    <a:pt x="13" y="86"/>
                  </a:cubicBezTo>
                  <a:cubicBezTo>
                    <a:pt x="10" y="95"/>
                    <a:pt x="0" y="97"/>
                    <a:pt x="9" y="106"/>
                  </a:cubicBezTo>
                  <a:cubicBezTo>
                    <a:pt x="10" y="107"/>
                    <a:pt x="13" y="107"/>
                    <a:pt x="11" y="105"/>
                  </a:cubicBezTo>
                  <a:cubicBezTo>
                    <a:pt x="4" y="98"/>
                    <a:pt x="12" y="93"/>
                    <a:pt x="16" y="88"/>
                  </a:cubicBezTo>
                  <a:cubicBezTo>
                    <a:pt x="22" y="80"/>
                    <a:pt x="4" y="91"/>
                    <a:pt x="19" y="74"/>
                  </a:cubicBezTo>
                  <a:cubicBezTo>
                    <a:pt x="25" y="67"/>
                    <a:pt x="29" y="65"/>
                    <a:pt x="29" y="56"/>
                  </a:cubicBezTo>
                  <a:cubicBezTo>
                    <a:pt x="29" y="46"/>
                    <a:pt x="37" y="49"/>
                    <a:pt x="39" y="43"/>
                  </a:cubicBezTo>
                  <a:cubicBezTo>
                    <a:pt x="40" y="37"/>
                    <a:pt x="40" y="31"/>
                    <a:pt x="45" y="26"/>
                  </a:cubicBezTo>
                  <a:cubicBezTo>
                    <a:pt x="51" y="19"/>
                    <a:pt x="45" y="11"/>
                    <a:pt x="51" y="3"/>
                  </a:cubicBezTo>
                  <a:cubicBezTo>
                    <a:pt x="52" y="2"/>
                    <a:pt x="49" y="0"/>
                    <a:pt x="48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3732213" y="3838576"/>
              <a:ext cx="477838" cy="43338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4" y="63"/>
                  </a:moveTo>
                  <a:cubicBezTo>
                    <a:pt x="25" y="47"/>
                    <a:pt x="70" y="37"/>
                    <a:pt x="68" y="3"/>
                  </a:cubicBezTo>
                  <a:cubicBezTo>
                    <a:pt x="67" y="1"/>
                    <a:pt x="64" y="0"/>
                    <a:pt x="64" y="2"/>
                  </a:cubicBezTo>
                  <a:cubicBezTo>
                    <a:pt x="67" y="35"/>
                    <a:pt x="23" y="45"/>
                    <a:pt x="1" y="61"/>
                  </a:cubicBezTo>
                  <a:cubicBezTo>
                    <a:pt x="0" y="61"/>
                    <a:pt x="3" y="63"/>
                    <a:pt x="4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4681538" y="3502026"/>
              <a:ext cx="314325" cy="720725"/>
            </a:xfrm>
            <a:custGeom>
              <a:avLst/>
              <a:gdLst/>
              <a:ahLst/>
              <a:cxnLst/>
              <a:rect l="l" t="t" r="r" b="b"/>
              <a:pathLst>
                <a:path w="46" h="105" extrusionOk="0">
                  <a:moveTo>
                    <a:pt x="3" y="3"/>
                  </a:moveTo>
                  <a:cubicBezTo>
                    <a:pt x="6" y="5"/>
                    <a:pt x="6" y="15"/>
                    <a:pt x="7" y="18"/>
                  </a:cubicBezTo>
                  <a:cubicBezTo>
                    <a:pt x="9" y="26"/>
                    <a:pt x="8" y="33"/>
                    <a:pt x="11" y="41"/>
                  </a:cubicBezTo>
                  <a:cubicBezTo>
                    <a:pt x="12" y="42"/>
                    <a:pt x="13" y="44"/>
                    <a:pt x="14" y="45"/>
                  </a:cubicBezTo>
                  <a:cubicBezTo>
                    <a:pt x="20" y="50"/>
                    <a:pt x="18" y="56"/>
                    <a:pt x="21" y="62"/>
                  </a:cubicBezTo>
                  <a:cubicBezTo>
                    <a:pt x="23" y="68"/>
                    <a:pt x="32" y="73"/>
                    <a:pt x="32" y="81"/>
                  </a:cubicBezTo>
                  <a:cubicBezTo>
                    <a:pt x="32" y="88"/>
                    <a:pt x="42" y="96"/>
                    <a:pt x="37" y="102"/>
                  </a:cubicBezTo>
                  <a:cubicBezTo>
                    <a:pt x="36" y="102"/>
                    <a:pt x="38" y="105"/>
                    <a:pt x="39" y="104"/>
                  </a:cubicBezTo>
                  <a:cubicBezTo>
                    <a:pt x="46" y="97"/>
                    <a:pt x="44" y="93"/>
                    <a:pt x="37" y="88"/>
                  </a:cubicBezTo>
                  <a:cubicBezTo>
                    <a:pt x="40" y="91"/>
                    <a:pt x="33" y="76"/>
                    <a:pt x="32" y="75"/>
                  </a:cubicBezTo>
                  <a:cubicBezTo>
                    <a:pt x="28" y="71"/>
                    <a:pt x="29" y="68"/>
                    <a:pt x="25" y="64"/>
                  </a:cubicBezTo>
                  <a:cubicBezTo>
                    <a:pt x="21" y="61"/>
                    <a:pt x="24" y="54"/>
                    <a:pt x="21" y="50"/>
                  </a:cubicBezTo>
                  <a:cubicBezTo>
                    <a:pt x="18" y="43"/>
                    <a:pt x="12" y="39"/>
                    <a:pt x="11" y="30"/>
                  </a:cubicBezTo>
                  <a:cubicBezTo>
                    <a:pt x="10" y="22"/>
                    <a:pt x="8" y="15"/>
                    <a:pt x="7" y="7"/>
                  </a:cubicBezTo>
                  <a:cubicBezTo>
                    <a:pt x="7" y="4"/>
                    <a:pt x="5" y="2"/>
                    <a:pt x="2" y="1"/>
                  </a:cubicBezTo>
                  <a:cubicBezTo>
                    <a:pt x="0" y="0"/>
                    <a:pt x="2" y="3"/>
                    <a:pt x="3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4524375" y="3852863"/>
              <a:ext cx="422275" cy="363538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2" y="2"/>
                  </a:moveTo>
                  <a:cubicBezTo>
                    <a:pt x="0" y="35"/>
                    <a:pt x="34" y="45"/>
                    <a:pt x="59" y="53"/>
                  </a:cubicBezTo>
                  <a:cubicBezTo>
                    <a:pt x="60" y="53"/>
                    <a:pt x="62" y="51"/>
                    <a:pt x="62" y="51"/>
                  </a:cubicBezTo>
                  <a:cubicBezTo>
                    <a:pt x="37" y="43"/>
                    <a:pt x="3" y="33"/>
                    <a:pt x="5" y="1"/>
                  </a:cubicBezTo>
                  <a:cubicBezTo>
                    <a:pt x="5" y="0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3535363" y="4243389"/>
              <a:ext cx="231775" cy="823913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31" y="2"/>
                  </a:moveTo>
                  <a:cubicBezTo>
                    <a:pt x="0" y="32"/>
                    <a:pt x="22" y="81"/>
                    <a:pt x="15" y="118"/>
                  </a:cubicBezTo>
                  <a:cubicBezTo>
                    <a:pt x="15" y="120"/>
                    <a:pt x="18" y="119"/>
                    <a:pt x="18" y="118"/>
                  </a:cubicBezTo>
                  <a:cubicBezTo>
                    <a:pt x="25" y="81"/>
                    <a:pt x="3" y="32"/>
                    <a:pt x="33" y="3"/>
                  </a:cubicBezTo>
                  <a:cubicBezTo>
                    <a:pt x="34" y="1"/>
                    <a:pt x="32" y="0"/>
                    <a:pt x="3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3630613" y="5046664"/>
              <a:ext cx="33338" cy="14288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2"/>
                  </a:moveTo>
                  <a:cubicBezTo>
                    <a:pt x="5" y="2"/>
                    <a:pt x="2" y="0"/>
                    <a:pt x="0" y="0"/>
                  </a:cubicBezTo>
                  <a:cubicBezTo>
                    <a:pt x="1" y="0"/>
                    <a:pt x="4" y="2"/>
                    <a:pt x="5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3651250" y="5040314"/>
              <a:ext cx="246063" cy="26988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2" y="3"/>
                  </a:moveTo>
                  <a:cubicBezTo>
                    <a:pt x="14" y="3"/>
                    <a:pt x="25" y="4"/>
                    <a:pt x="36" y="3"/>
                  </a:cubicBezTo>
                  <a:cubicBezTo>
                    <a:pt x="36" y="3"/>
                    <a:pt x="34" y="0"/>
                    <a:pt x="34" y="0"/>
                  </a:cubicBezTo>
                  <a:cubicBezTo>
                    <a:pt x="22" y="2"/>
                    <a:pt x="11" y="0"/>
                    <a:pt x="0" y="0"/>
                  </a:cubicBezTo>
                  <a:cubicBezTo>
                    <a:pt x="1" y="0"/>
                    <a:pt x="1" y="3"/>
                    <a:pt x="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3876675" y="4175126"/>
              <a:ext cx="47625" cy="885825"/>
            </a:xfrm>
            <a:custGeom>
              <a:avLst/>
              <a:gdLst/>
              <a:ahLst/>
              <a:cxnLst/>
              <a:rect l="l" t="t" r="r" b="b"/>
              <a:pathLst>
                <a:path w="7" h="129" extrusionOk="0">
                  <a:moveTo>
                    <a:pt x="3" y="1"/>
                  </a:moveTo>
                  <a:cubicBezTo>
                    <a:pt x="1" y="11"/>
                    <a:pt x="1" y="21"/>
                    <a:pt x="1" y="31"/>
                  </a:cubicBezTo>
                  <a:cubicBezTo>
                    <a:pt x="0" y="42"/>
                    <a:pt x="0" y="52"/>
                    <a:pt x="0" y="63"/>
                  </a:cubicBezTo>
                  <a:cubicBezTo>
                    <a:pt x="0" y="85"/>
                    <a:pt x="3" y="106"/>
                    <a:pt x="1" y="128"/>
                  </a:cubicBezTo>
                  <a:cubicBezTo>
                    <a:pt x="1" y="129"/>
                    <a:pt x="5" y="129"/>
                    <a:pt x="5" y="129"/>
                  </a:cubicBezTo>
                  <a:cubicBezTo>
                    <a:pt x="6" y="109"/>
                    <a:pt x="4" y="89"/>
                    <a:pt x="3" y="69"/>
                  </a:cubicBezTo>
                  <a:cubicBezTo>
                    <a:pt x="3" y="59"/>
                    <a:pt x="3" y="48"/>
                    <a:pt x="4" y="38"/>
                  </a:cubicBezTo>
                  <a:cubicBezTo>
                    <a:pt x="4" y="26"/>
                    <a:pt x="4" y="13"/>
                    <a:pt x="7" y="2"/>
                  </a:cubicBezTo>
                  <a:cubicBezTo>
                    <a:pt x="7" y="1"/>
                    <a:pt x="3" y="0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4851400" y="4181476"/>
              <a:ext cx="68263" cy="885825"/>
            </a:xfrm>
            <a:custGeom>
              <a:avLst/>
              <a:gdLst/>
              <a:ahLst/>
              <a:cxnLst/>
              <a:rect l="l" t="t" r="r" b="b"/>
              <a:pathLst>
                <a:path w="10" h="129" extrusionOk="0">
                  <a:moveTo>
                    <a:pt x="1" y="3"/>
                  </a:moveTo>
                  <a:cubicBezTo>
                    <a:pt x="4" y="13"/>
                    <a:pt x="3" y="23"/>
                    <a:pt x="4" y="34"/>
                  </a:cubicBezTo>
                  <a:cubicBezTo>
                    <a:pt x="5" y="43"/>
                    <a:pt x="7" y="52"/>
                    <a:pt x="7" y="61"/>
                  </a:cubicBezTo>
                  <a:cubicBezTo>
                    <a:pt x="8" y="83"/>
                    <a:pt x="6" y="106"/>
                    <a:pt x="5" y="128"/>
                  </a:cubicBezTo>
                  <a:cubicBezTo>
                    <a:pt x="5" y="129"/>
                    <a:pt x="8" y="128"/>
                    <a:pt x="8" y="126"/>
                  </a:cubicBezTo>
                  <a:cubicBezTo>
                    <a:pt x="10" y="106"/>
                    <a:pt x="10" y="85"/>
                    <a:pt x="10" y="65"/>
                  </a:cubicBezTo>
                  <a:cubicBezTo>
                    <a:pt x="10" y="56"/>
                    <a:pt x="9" y="46"/>
                    <a:pt x="8" y="37"/>
                  </a:cubicBezTo>
                  <a:cubicBezTo>
                    <a:pt x="6" y="25"/>
                    <a:pt x="7" y="13"/>
                    <a:pt x="4" y="1"/>
                  </a:cubicBezTo>
                  <a:cubicBezTo>
                    <a:pt x="3" y="0"/>
                    <a:pt x="0" y="2"/>
                    <a:pt x="1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4886325" y="5033964"/>
              <a:ext cx="238125" cy="33338"/>
            </a:xfrm>
            <a:custGeom>
              <a:avLst/>
              <a:gdLst/>
              <a:ahLst/>
              <a:cxnLst/>
              <a:rect l="l" t="t" r="r" b="b"/>
              <a:pathLst>
                <a:path w="35" h="5" extrusionOk="0">
                  <a:moveTo>
                    <a:pt x="2" y="4"/>
                  </a:moveTo>
                  <a:cubicBezTo>
                    <a:pt x="12" y="2"/>
                    <a:pt x="22" y="3"/>
                    <a:pt x="31" y="4"/>
                  </a:cubicBezTo>
                  <a:cubicBezTo>
                    <a:pt x="32" y="4"/>
                    <a:pt x="35" y="3"/>
                    <a:pt x="33" y="3"/>
                  </a:cubicBezTo>
                  <a:cubicBezTo>
                    <a:pt x="23" y="1"/>
                    <a:pt x="13" y="0"/>
                    <a:pt x="3" y="3"/>
                  </a:cubicBezTo>
                  <a:cubicBezTo>
                    <a:pt x="1" y="3"/>
                    <a:pt x="0" y="5"/>
                    <a:pt x="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4927600" y="4210051"/>
              <a:ext cx="203200" cy="857250"/>
            </a:xfrm>
            <a:custGeom>
              <a:avLst/>
              <a:gdLst/>
              <a:ahLst/>
              <a:cxnLst/>
              <a:rect l="l" t="t" r="r" b="b"/>
              <a:pathLst>
                <a:path w="30" h="125" extrusionOk="0">
                  <a:moveTo>
                    <a:pt x="2" y="2"/>
                  </a:moveTo>
                  <a:cubicBezTo>
                    <a:pt x="26" y="7"/>
                    <a:pt x="22" y="29"/>
                    <a:pt x="23" y="48"/>
                  </a:cubicBezTo>
                  <a:cubicBezTo>
                    <a:pt x="25" y="73"/>
                    <a:pt x="26" y="98"/>
                    <a:pt x="24" y="123"/>
                  </a:cubicBezTo>
                  <a:cubicBezTo>
                    <a:pt x="24" y="124"/>
                    <a:pt x="28" y="125"/>
                    <a:pt x="28" y="124"/>
                  </a:cubicBezTo>
                  <a:cubicBezTo>
                    <a:pt x="30" y="94"/>
                    <a:pt x="27" y="64"/>
                    <a:pt x="26" y="34"/>
                  </a:cubicBezTo>
                  <a:cubicBezTo>
                    <a:pt x="26" y="16"/>
                    <a:pt x="20" y="5"/>
                    <a:pt x="2" y="1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025900" y="4051301"/>
              <a:ext cx="682625" cy="590550"/>
            </a:xfrm>
            <a:custGeom>
              <a:avLst/>
              <a:gdLst/>
              <a:ahLst/>
              <a:cxnLst/>
              <a:rect l="l" t="t" r="r" b="b"/>
              <a:pathLst>
                <a:path w="100" h="86" extrusionOk="0">
                  <a:moveTo>
                    <a:pt x="10" y="1"/>
                  </a:moveTo>
                  <a:cubicBezTo>
                    <a:pt x="0" y="15"/>
                    <a:pt x="5" y="39"/>
                    <a:pt x="10" y="53"/>
                  </a:cubicBezTo>
                  <a:cubicBezTo>
                    <a:pt x="16" y="68"/>
                    <a:pt x="34" y="74"/>
                    <a:pt x="49" y="73"/>
                  </a:cubicBezTo>
                  <a:cubicBezTo>
                    <a:pt x="62" y="73"/>
                    <a:pt x="73" y="70"/>
                    <a:pt x="83" y="61"/>
                  </a:cubicBezTo>
                  <a:cubicBezTo>
                    <a:pt x="97" y="49"/>
                    <a:pt x="100" y="27"/>
                    <a:pt x="100" y="10"/>
                  </a:cubicBezTo>
                  <a:cubicBezTo>
                    <a:pt x="100" y="10"/>
                    <a:pt x="96" y="10"/>
                    <a:pt x="96" y="11"/>
                  </a:cubicBezTo>
                  <a:cubicBezTo>
                    <a:pt x="96" y="48"/>
                    <a:pt x="75" y="86"/>
                    <a:pt x="30" y="69"/>
                  </a:cubicBezTo>
                  <a:cubicBezTo>
                    <a:pt x="9" y="61"/>
                    <a:pt x="1" y="19"/>
                    <a:pt x="13" y="1"/>
                  </a:cubicBezTo>
                  <a:cubicBezTo>
                    <a:pt x="13" y="1"/>
                    <a:pt x="10" y="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4013200" y="4106864"/>
              <a:ext cx="80963" cy="473075"/>
            </a:xfrm>
            <a:custGeom>
              <a:avLst/>
              <a:gdLst/>
              <a:ahLst/>
              <a:cxnLst/>
              <a:rect l="l" t="t" r="r" b="b"/>
              <a:pathLst>
                <a:path w="12" h="69" extrusionOk="0">
                  <a:moveTo>
                    <a:pt x="0" y="1"/>
                  </a:moveTo>
                  <a:cubicBezTo>
                    <a:pt x="2" y="24"/>
                    <a:pt x="2" y="45"/>
                    <a:pt x="10" y="67"/>
                  </a:cubicBezTo>
                  <a:cubicBezTo>
                    <a:pt x="10" y="68"/>
                    <a:pt x="12" y="69"/>
                    <a:pt x="12" y="69"/>
                  </a:cubicBezTo>
                  <a:cubicBezTo>
                    <a:pt x="5" y="47"/>
                    <a:pt x="4" y="26"/>
                    <a:pt x="3" y="3"/>
                  </a:cubicBezTo>
                  <a:cubicBezTo>
                    <a:pt x="3" y="2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060825" y="4559301"/>
              <a:ext cx="60325" cy="349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5" y="5"/>
                  </a:moveTo>
                  <a:cubicBezTo>
                    <a:pt x="9" y="5"/>
                    <a:pt x="7" y="0"/>
                    <a:pt x="4" y="0"/>
                  </a:cubicBezTo>
                  <a:cubicBezTo>
                    <a:pt x="0" y="0"/>
                    <a:pt x="3" y="5"/>
                    <a:pt x="5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4073525" y="4559301"/>
              <a:ext cx="608013" cy="61913"/>
            </a:xfrm>
            <a:custGeom>
              <a:avLst/>
              <a:gdLst/>
              <a:ahLst/>
              <a:cxnLst/>
              <a:rect l="l" t="t" r="r" b="b"/>
              <a:pathLst>
                <a:path w="89" h="9" extrusionOk="0">
                  <a:moveTo>
                    <a:pt x="2" y="3"/>
                  </a:moveTo>
                  <a:cubicBezTo>
                    <a:pt x="29" y="9"/>
                    <a:pt x="62" y="9"/>
                    <a:pt x="89" y="1"/>
                  </a:cubicBezTo>
                  <a:cubicBezTo>
                    <a:pt x="88" y="1"/>
                    <a:pt x="86" y="0"/>
                    <a:pt x="85" y="0"/>
                  </a:cubicBezTo>
                  <a:cubicBezTo>
                    <a:pt x="61" y="8"/>
                    <a:pt x="28" y="8"/>
                    <a:pt x="2" y="2"/>
                  </a:cubicBezTo>
                  <a:cubicBezTo>
                    <a:pt x="1" y="2"/>
                    <a:pt x="0" y="3"/>
                    <a:pt x="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4654550" y="4133851"/>
              <a:ext cx="95250" cy="439738"/>
            </a:xfrm>
            <a:custGeom>
              <a:avLst/>
              <a:gdLst/>
              <a:ahLst/>
              <a:cxnLst/>
              <a:rect l="l" t="t" r="r" b="b"/>
              <a:pathLst>
                <a:path w="14" h="64" extrusionOk="0">
                  <a:moveTo>
                    <a:pt x="10" y="2"/>
                  </a:moveTo>
                  <a:cubicBezTo>
                    <a:pt x="9" y="11"/>
                    <a:pt x="9" y="20"/>
                    <a:pt x="8" y="28"/>
                  </a:cubicBezTo>
                  <a:cubicBezTo>
                    <a:pt x="8" y="40"/>
                    <a:pt x="4" y="51"/>
                    <a:pt x="0" y="62"/>
                  </a:cubicBezTo>
                  <a:cubicBezTo>
                    <a:pt x="0" y="64"/>
                    <a:pt x="3" y="63"/>
                    <a:pt x="3" y="62"/>
                  </a:cubicBezTo>
                  <a:cubicBezTo>
                    <a:pt x="7" y="52"/>
                    <a:pt x="9" y="42"/>
                    <a:pt x="11" y="31"/>
                  </a:cubicBezTo>
                  <a:cubicBezTo>
                    <a:pt x="13" y="21"/>
                    <a:pt x="12" y="11"/>
                    <a:pt x="14" y="2"/>
                  </a:cubicBezTo>
                  <a:cubicBezTo>
                    <a:pt x="14" y="0"/>
                    <a:pt x="11" y="1"/>
                    <a:pt x="1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4271963" y="3783013"/>
              <a:ext cx="198438" cy="20638"/>
            </a:xfrm>
            <a:custGeom>
              <a:avLst/>
              <a:gdLst/>
              <a:ahLst/>
              <a:cxnLst/>
              <a:rect l="l" t="t" r="r" b="b"/>
              <a:pathLst>
                <a:path w="29" h="3" extrusionOk="0">
                  <a:moveTo>
                    <a:pt x="2" y="2"/>
                  </a:moveTo>
                  <a:cubicBezTo>
                    <a:pt x="10" y="3"/>
                    <a:pt x="19" y="3"/>
                    <a:pt x="27" y="2"/>
                  </a:cubicBezTo>
                  <a:cubicBezTo>
                    <a:pt x="29" y="1"/>
                    <a:pt x="29" y="0"/>
                    <a:pt x="27" y="0"/>
                  </a:cubicBezTo>
                  <a:cubicBezTo>
                    <a:pt x="19" y="1"/>
                    <a:pt x="10" y="1"/>
                    <a:pt x="3" y="0"/>
                  </a:cubicBezTo>
                  <a:cubicBezTo>
                    <a:pt x="1" y="0"/>
                    <a:pt x="0" y="2"/>
                    <a:pt x="2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4271963" y="3770313"/>
              <a:ext cx="204788" cy="68263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2" y="5"/>
                  </a:moveTo>
                  <a:cubicBezTo>
                    <a:pt x="11" y="9"/>
                    <a:pt x="20" y="10"/>
                    <a:pt x="28" y="4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19" y="6"/>
                    <a:pt x="11" y="5"/>
                    <a:pt x="3" y="2"/>
                  </a:cubicBezTo>
                  <a:cubicBezTo>
                    <a:pt x="1" y="1"/>
                    <a:pt x="0" y="4"/>
                    <a:pt x="2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4"/>
          <p:cNvGrpSpPr/>
          <p:nvPr/>
        </p:nvGrpSpPr>
        <p:grpSpPr>
          <a:xfrm>
            <a:off x="5081357" y="4528487"/>
            <a:ext cx="2007314" cy="2401095"/>
            <a:chOff x="5561013" y="3082926"/>
            <a:chExt cx="1658937" cy="1984376"/>
          </a:xfrm>
        </p:grpSpPr>
        <p:sp>
          <p:nvSpPr>
            <p:cNvPr id="214" name="Google Shape;214;p14"/>
            <p:cNvSpPr/>
            <p:nvPr/>
          </p:nvSpPr>
          <p:spPr>
            <a:xfrm>
              <a:off x="6065838" y="3351213"/>
              <a:ext cx="628650" cy="185738"/>
            </a:xfrm>
            <a:custGeom>
              <a:avLst/>
              <a:gdLst/>
              <a:ahLst/>
              <a:cxnLst/>
              <a:rect l="l" t="t" r="r" b="b"/>
              <a:pathLst>
                <a:path w="92" h="27" extrusionOk="0">
                  <a:moveTo>
                    <a:pt x="2" y="6"/>
                  </a:moveTo>
                  <a:cubicBezTo>
                    <a:pt x="21" y="26"/>
                    <a:pt x="73" y="27"/>
                    <a:pt x="91" y="4"/>
                  </a:cubicBezTo>
                  <a:cubicBezTo>
                    <a:pt x="92" y="3"/>
                    <a:pt x="90" y="0"/>
                    <a:pt x="89" y="2"/>
                  </a:cubicBezTo>
                  <a:cubicBezTo>
                    <a:pt x="72" y="23"/>
                    <a:pt x="22" y="23"/>
                    <a:pt x="4" y="4"/>
                  </a:cubicBezTo>
                  <a:cubicBezTo>
                    <a:pt x="2" y="2"/>
                    <a:pt x="0" y="5"/>
                    <a:pt x="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6065838" y="3384551"/>
              <a:ext cx="41275" cy="7938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1"/>
                  </a:moveTo>
                  <a:cubicBezTo>
                    <a:pt x="6" y="1"/>
                    <a:pt x="2" y="0"/>
                    <a:pt x="1" y="0"/>
                  </a:cubicBezTo>
                  <a:cubicBezTo>
                    <a:pt x="0" y="0"/>
                    <a:pt x="4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6018213" y="3357563"/>
              <a:ext cx="717550" cy="700088"/>
            </a:xfrm>
            <a:custGeom>
              <a:avLst/>
              <a:gdLst/>
              <a:ahLst/>
              <a:cxnLst/>
              <a:rect l="l" t="t" r="r" b="b"/>
              <a:pathLst>
                <a:path w="105" h="102" extrusionOk="0">
                  <a:moveTo>
                    <a:pt x="7" y="5"/>
                  </a:moveTo>
                  <a:cubicBezTo>
                    <a:pt x="6" y="18"/>
                    <a:pt x="0" y="29"/>
                    <a:pt x="1" y="42"/>
                  </a:cubicBezTo>
                  <a:cubicBezTo>
                    <a:pt x="3" y="54"/>
                    <a:pt x="5" y="64"/>
                    <a:pt x="10" y="75"/>
                  </a:cubicBezTo>
                  <a:cubicBezTo>
                    <a:pt x="20" y="93"/>
                    <a:pt x="39" y="102"/>
                    <a:pt x="59" y="101"/>
                  </a:cubicBezTo>
                  <a:cubicBezTo>
                    <a:pt x="79" y="101"/>
                    <a:pt x="91" y="86"/>
                    <a:pt x="98" y="69"/>
                  </a:cubicBezTo>
                  <a:cubicBezTo>
                    <a:pt x="102" y="57"/>
                    <a:pt x="104" y="44"/>
                    <a:pt x="104" y="31"/>
                  </a:cubicBezTo>
                  <a:cubicBezTo>
                    <a:pt x="105" y="19"/>
                    <a:pt x="101" y="13"/>
                    <a:pt x="97" y="2"/>
                  </a:cubicBezTo>
                  <a:cubicBezTo>
                    <a:pt x="96" y="0"/>
                    <a:pt x="93" y="1"/>
                    <a:pt x="94" y="3"/>
                  </a:cubicBezTo>
                  <a:cubicBezTo>
                    <a:pt x="95" y="8"/>
                    <a:pt x="99" y="13"/>
                    <a:pt x="101" y="19"/>
                  </a:cubicBezTo>
                  <a:cubicBezTo>
                    <a:pt x="103" y="28"/>
                    <a:pt x="100" y="43"/>
                    <a:pt x="99" y="52"/>
                  </a:cubicBezTo>
                  <a:cubicBezTo>
                    <a:pt x="95" y="76"/>
                    <a:pt x="81" y="98"/>
                    <a:pt x="56" y="99"/>
                  </a:cubicBezTo>
                  <a:cubicBezTo>
                    <a:pt x="33" y="99"/>
                    <a:pt x="16" y="82"/>
                    <a:pt x="8" y="62"/>
                  </a:cubicBezTo>
                  <a:cubicBezTo>
                    <a:pt x="1" y="42"/>
                    <a:pt x="9" y="24"/>
                    <a:pt x="11" y="5"/>
                  </a:cubicBezTo>
                  <a:cubicBezTo>
                    <a:pt x="11" y="3"/>
                    <a:pt x="8" y="3"/>
                    <a:pt x="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5895975" y="3082926"/>
              <a:ext cx="893763" cy="542925"/>
            </a:xfrm>
            <a:custGeom>
              <a:avLst/>
              <a:gdLst/>
              <a:ahLst/>
              <a:cxnLst/>
              <a:rect l="l" t="t" r="r" b="b"/>
              <a:pathLst>
                <a:path w="131" h="79" extrusionOk="0">
                  <a:moveTo>
                    <a:pt x="21" y="76"/>
                  </a:moveTo>
                  <a:cubicBezTo>
                    <a:pt x="18" y="62"/>
                    <a:pt x="11" y="49"/>
                    <a:pt x="11" y="34"/>
                  </a:cubicBezTo>
                  <a:cubicBezTo>
                    <a:pt x="12" y="6"/>
                    <a:pt x="51" y="2"/>
                    <a:pt x="71" y="2"/>
                  </a:cubicBezTo>
                  <a:cubicBezTo>
                    <a:pt x="89" y="2"/>
                    <a:pt x="106" y="7"/>
                    <a:pt x="118" y="20"/>
                  </a:cubicBezTo>
                  <a:cubicBezTo>
                    <a:pt x="131" y="35"/>
                    <a:pt x="126" y="50"/>
                    <a:pt x="120" y="67"/>
                  </a:cubicBezTo>
                  <a:cubicBezTo>
                    <a:pt x="120" y="68"/>
                    <a:pt x="123" y="67"/>
                    <a:pt x="123" y="66"/>
                  </a:cubicBezTo>
                  <a:cubicBezTo>
                    <a:pt x="127" y="57"/>
                    <a:pt x="131" y="49"/>
                    <a:pt x="130" y="40"/>
                  </a:cubicBezTo>
                  <a:cubicBezTo>
                    <a:pt x="130" y="29"/>
                    <a:pt x="123" y="20"/>
                    <a:pt x="115" y="13"/>
                  </a:cubicBezTo>
                  <a:cubicBezTo>
                    <a:pt x="102" y="0"/>
                    <a:pt x="79" y="0"/>
                    <a:pt x="62" y="0"/>
                  </a:cubicBezTo>
                  <a:cubicBezTo>
                    <a:pt x="47" y="1"/>
                    <a:pt x="28" y="5"/>
                    <a:pt x="18" y="16"/>
                  </a:cubicBezTo>
                  <a:cubicBezTo>
                    <a:pt x="0" y="35"/>
                    <a:pt x="13" y="56"/>
                    <a:pt x="18" y="78"/>
                  </a:cubicBezTo>
                  <a:cubicBezTo>
                    <a:pt x="18" y="79"/>
                    <a:pt x="21" y="77"/>
                    <a:pt x="21" y="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6113463" y="3921126"/>
              <a:ext cx="55563" cy="192088"/>
            </a:xfrm>
            <a:custGeom>
              <a:avLst/>
              <a:gdLst/>
              <a:ahLst/>
              <a:cxnLst/>
              <a:rect l="l" t="t" r="r" b="b"/>
              <a:pathLst>
                <a:path w="8" h="28" extrusionOk="0">
                  <a:moveTo>
                    <a:pt x="1" y="2"/>
                  </a:moveTo>
                  <a:cubicBezTo>
                    <a:pt x="5" y="10"/>
                    <a:pt x="4" y="18"/>
                    <a:pt x="1" y="25"/>
                  </a:cubicBezTo>
                  <a:cubicBezTo>
                    <a:pt x="0" y="27"/>
                    <a:pt x="4" y="28"/>
                    <a:pt x="4" y="27"/>
                  </a:cubicBezTo>
                  <a:cubicBezTo>
                    <a:pt x="8" y="19"/>
                    <a:pt x="8" y="10"/>
                    <a:pt x="4" y="2"/>
                  </a:cubicBezTo>
                  <a:cubicBezTo>
                    <a:pt x="3" y="0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6599238" y="3927476"/>
              <a:ext cx="60325" cy="171450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3" y="1"/>
                  </a:moveTo>
                  <a:cubicBezTo>
                    <a:pt x="0" y="9"/>
                    <a:pt x="2" y="17"/>
                    <a:pt x="5" y="24"/>
                  </a:cubicBezTo>
                  <a:cubicBezTo>
                    <a:pt x="6" y="25"/>
                    <a:pt x="9" y="24"/>
                    <a:pt x="9" y="24"/>
                  </a:cubicBezTo>
                  <a:cubicBezTo>
                    <a:pt x="6" y="17"/>
                    <a:pt x="4" y="9"/>
                    <a:pt x="7" y="1"/>
                  </a:cubicBezTo>
                  <a:cubicBezTo>
                    <a:pt x="7" y="1"/>
                    <a:pt x="3" y="0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6134100" y="4092576"/>
              <a:ext cx="231775" cy="433388"/>
            </a:xfrm>
            <a:custGeom>
              <a:avLst/>
              <a:gdLst/>
              <a:ahLst/>
              <a:cxnLst/>
              <a:rect l="l" t="t" r="r" b="b"/>
              <a:pathLst>
                <a:path w="34" h="63" extrusionOk="0">
                  <a:moveTo>
                    <a:pt x="0" y="1"/>
                  </a:moveTo>
                  <a:cubicBezTo>
                    <a:pt x="3" y="11"/>
                    <a:pt x="9" y="22"/>
                    <a:pt x="14" y="32"/>
                  </a:cubicBezTo>
                  <a:cubicBezTo>
                    <a:pt x="19" y="42"/>
                    <a:pt x="29" y="52"/>
                    <a:pt x="30" y="63"/>
                  </a:cubicBezTo>
                  <a:cubicBezTo>
                    <a:pt x="30" y="63"/>
                    <a:pt x="34" y="63"/>
                    <a:pt x="34" y="63"/>
                  </a:cubicBezTo>
                  <a:cubicBezTo>
                    <a:pt x="33" y="53"/>
                    <a:pt x="24" y="44"/>
                    <a:pt x="19" y="36"/>
                  </a:cubicBezTo>
                  <a:cubicBezTo>
                    <a:pt x="14" y="25"/>
                    <a:pt x="7" y="12"/>
                    <a:pt x="3" y="1"/>
                  </a:cubicBezTo>
                  <a:cubicBezTo>
                    <a:pt x="3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6346825" y="4332289"/>
              <a:ext cx="53975" cy="200025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5" y="0"/>
                  </a:moveTo>
                  <a:cubicBezTo>
                    <a:pt x="4" y="9"/>
                    <a:pt x="2" y="18"/>
                    <a:pt x="0" y="26"/>
                  </a:cubicBezTo>
                  <a:cubicBezTo>
                    <a:pt x="0" y="27"/>
                    <a:pt x="3" y="29"/>
                    <a:pt x="3" y="29"/>
                  </a:cubicBezTo>
                  <a:cubicBezTo>
                    <a:pt x="5" y="20"/>
                    <a:pt x="6" y="11"/>
                    <a:pt x="8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6318250" y="4278314"/>
              <a:ext cx="82550" cy="68263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0" y="1"/>
                  </a:moveTo>
                  <a:cubicBezTo>
                    <a:pt x="2" y="5"/>
                    <a:pt x="6" y="7"/>
                    <a:pt x="9" y="9"/>
                  </a:cubicBezTo>
                  <a:cubicBezTo>
                    <a:pt x="9" y="9"/>
                    <a:pt x="10" y="10"/>
                    <a:pt x="11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9" y="7"/>
                    <a:pt x="5" y="5"/>
                    <a:pt x="4" y="2"/>
                  </a:cubicBezTo>
                  <a:cubicBezTo>
                    <a:pt x="3" y="1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6311900" y="4202114"/>
              <a:ext cx="115888" cy="96838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4" y="13"/>
                  </a:moveTo>
                  <a:cubicBezTo>
                    <a:pt x="8" y="9"/>
                    <a:pt x="12" y="6"/>
                    <a:pt x="16" y="3"/>
                  </a:cubicBezTo>
                  <a:cubicBezTo>
                    <a:pt x="17" y="1"/>
                    <a:pt x="14" y="0"/>
                    <a:pt x="13" y="1"/>
                  </a:cubicBezTo>
                  <a:cubicBezTo>
                    <a:pt x="9" y="5"/>
                    <a:pt x="5" y="8"/>
                    <a:pt x="1" y="12"/>
                  </a:cubicBezTo>
                  <a:cubicBezTo>
                    <a:pt x="0" y="13"/>
                    <a:pt x="3" y="14"/>
                    <a:pt x="4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6394450" y="4202114"/>
              <a:ext cx="107950" cy="82550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1" y="3"/>
                  </a:moveTo>
                  <a:cubicBezTo>
                    <a:pt x="5" y="6"/>
                    <a:pt x="8" y="9"/>
                    <a:pt x="13" y="12"/>
                  </a:cubicBezTo>
                  <a:cubicBezTo>
                    <a:pt x="14" y="12"/>
                    <a:pt x="16" y="10"/>
                    <a:pt x="15" y="10"/>
                  </a:cubicBezTo>
                  <a:cubicBezTo>
                    <a:pt x="11" y="7"/>
                    <a:pt x="8" y="4"/>
                    <a:pt x="4" y="1"/>
                  </a:cubicBezTo>
                  <a:cubicBezTo>
                    <a:pt x="3" y="0"/>
                    <a:pt x="0" y="2"/>
                    <a:pt x="1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6421438" y="4278314"/>
              <a:ext cx="80963" cy="6191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8" y="1"/>
                  </a:moveTo>
                  <a:cubicBezTo>
                    <a:pt x="6" y="3"/>
                    <a:pt x="3" y="5"/>
                    <a:pt x="1" y="8"/>
                  </a:cubicBezTo>
                  <a:cubicBezTo>
                    <a:pt x="0" y="9"/>
                    <a:pt x="3" y="9"/>
                    <a:pt x="4" y="8"/>
                  </a:cubicBezTo>
                  <a:cubicBezTo>
                    <a:pt x="6" y="5"/>
                    <a:pt x="9" y="3"/>
                    <a:pt x="11" y="0"/>
                  </a:cubicBezTo>
                  <a:cubicBezTo>
                    <a:pt x="12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6421438" y="4325939"/>
              <a:ext cx="115888" cy="212725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1" y="2"/>
                  </a:moveTo>
                  <a:cubicBezTo>
                    <a:pt x="3" y="12"/>
                    <a:pt x="8" y="21"/>
                    <a:pt x="13" y="29"/>
                  </a:cubicBezTo>
                  <a:cubicBezTo>
                    <a:pt x="14" y="31"/>
                    <a:pt x="17" y="30"/>
                    <a:pt x="16" y="28"/>
                  </a:cubicBezTo>
                  <a:cubicBezTo>
                    <a:pt x="11" y="20"/>
                    <a:pt x="7" y="11"/>
                    <a:pt x="4" y="2"/>
                  </a:cubicBezTo>
                  <a:cubicBezTo>
                    <a:pt x="3" y="0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6502400" y="4086226"/>
              <a:ext cx="157163" cy="446088"/>
            </a:xfrm>
            <a:custGeom>
              <a:avLst/>
              <a:gdLst/>
              <a:ahLst/>
              <a:cxnLst/>
              <a:rect l="l" t="t" r="r" b="b"/>
              <a:pathLst>
                <a:path w="23" h="65" extrusionOk="0">
                  <a:moveTo>
                    <a:pt x="20" y="1"/>
                  </a:moveTo>
                  <a:cubicBezTo>
                    <a:pt x="16" y="22"/>
                    <a:pt x="7" y="42"/>
                    <a:pt x="1" y="62"/>
                  </a:cubicBezTo>
                  <a:cubicBezTo>
                    <a:pt x="0" y="64"/>
                    <a:pt x="3" y="65"/>
                    <a:pt x="4" y="63"/>
                  </a:cubicBezTo>
                  <a:cubicBezTo>
                    <a:pt x="10" y="43"/>
                    <a:pt x="19" y="23"/>
                    <a:pt x="23" y="3"/>
                  </a:cubicBezTo>
                  <a:cubicBezTo>
                    <a:pt x="23" y="1"/>
                    <a:pt x="20" y="0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561013" y="4086226"/>
              <a:ext cx="587375" cy="981075"/>
            </a:xfrm>
            <a:custGeom>
              <a:avLst/>
              <a:gdLst/>
              <a:ahLst/>
              <a:cxnLst/>
              <a:rect l="l" t="t" r="r" b="b"/>
              <a:pathLst>
                <a:path w="86" h="143" extrusionOk="0">
                  <a:moveTo>
                    <a:pt x="82" y="2"/>
                  </a:moveTo>
                  <a:cubicBezTo>
                    <a:pt x="77" y="9"/>
                    <a:pt x="68" y="10"/>
                    <a:pt x="60" y="13"/>
                  </a:cubicBezTo>
                  <a:cubicBezTo>
                    <a:pt x="52" y="16"/>
                    <a:pt x="44" y="20"/>
                    <a:pt x="35" y="24"/>
                  </a:cubicBezTo>
                  <a:cubicBezTo>
                    <a:pt x="25" y="29"/>
                    <a:pt x="13" y="33"/>
                    <a:pt x="7" y="44"/>
                  </a:cubicBezTo>
                  <a:cubicBezTo>
                    <a:pt x="0" y="56"/>
                    <a:pt x="2" y="76"/>
                    <a:pt x="1" y="90"/>
                  </a:cubicBezTo>
                  <a:cubicBezTo>
                    <a:pt x="1" y="107"/>
                    <a:pt x="4" y="124"/>
                    <a:pt x="3" y="142"/>
                  </a:cubicBezTo>
                  <a:cubicBezTo>
                    <a:pt x="3" y="143"/>
                    <a:pt x="6" y="142"/>
                    <a:pt x="6" y="140"/>
                  </a:cubicBezTo>
                  <a:cubicBezTo>
                    <a:pt x="7" y="127"/>
                    <a:pt x="6" y="112"/>
                    <a:pt x="5" y="99"/>
                  </a:cubicBezTo>
                  <a:cubicBezTo>
                    <a:pt x="4" y="81"/>
                    <a:pt x="3" y="56"/>
                    <a:pt x="12" y="41"/>
                  </a:cubicBezTo>
                  <a:cubicBezTo>
                    <a:pt x="16" y="33"/>
                    <a:pt x="29" y="29"/>
                    <a:pt x="36" y="25"/>
                  </a:cubicBezTo>
                  <a:cubicBezTo>
                    <a:pt x="45" y="21"/>
                    <a:pt x="54" y="17"/>
                    <a:pt x="64" y="14"/>
                  </a:cubicBezTo>
                  <a:cubicBezTo>
                    <a:pt x="71" y="11"/>
                    <a:pt x="80" y="9"/>
                    <a:pt x="84" y="2"/>
                  </a:cubicBezTo>
                  <a:cubicBezTo>
                    <a:pt x="86" y="0"/>
                    <a:pt x="82" y="1"/>
                    <a:pt x="82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581650" y="5027614"/>
              <a:ext cx="1638300" cy="39688"/>
            </a:xfrm>
            <a:custGeom>
              <a:avLst/>
              <a:gdLst/>
              <a:ahLst/>
              <a:cxnLst/>
              <a:rect l="l" t="t" r="r" b="b"/>
              <a:pathLst>
                <a:path w="240" h="6" extrusionOk="0">
                  <a:moveTo>
                    <a:pt x="2" y="5"/>
                  </a:moveTo>
                  <a:cubicBezTo>
                    <a:pt x="22" y="3"/>
                    <a:pt x="41" y="6"/>
                    <a:pt x="60" y="6"/>
                  </a:cubicBezTo>
                  <a:cubicBezTo>
                    <a:pt x="79" y="5"/>
                    <a:pt x="97" y="5"/>
                    <a:pt x="116" y="5"/>
                  </a:cubicBezTo>
                  <a:cubicBezTo>
                    <a:pt x="156" y="6"/>
                    <a:pt x="197" y="5"/>
                    <a:pt x="237" y="5"/>
                  </a:cubicBezTo>
                  <a:cubicBezTo>
                    <a:pt x="240" y="5"/>
                    <a:pt x="240" y="2"/>
                    <a:pt x="238" y="2"/>
                  </a:cubicBezTo>
                  <a:cubicBezTo>
                    <a:pt x="199" y="2"/>
                    <a:pt x="160" y="3"/>
                    <a:pt x="121" y="3"/>
                  </a:cubicBezTo>
                  <a:cubicBezTo>
                    <a:pt x="103" y="2"/>
                    <a:pt x="84" y="2"/>
                    <a:pt x="65" y="2"/>
                  </a:cubicBezTo>
                  <a:cubicBezTo>
                    <a:pt x="44" y="3"/>
                    <a:pt x="23" y="0"/>
                    <a:pt x="2" y="3"/>
                  </a:cubicBezTo>
                  <a:cubicBezTo>
                    <a:pt x="0" y="3"/>
                    <a:pt x="0" y="6"/>
                    <a:pt x="2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6638925" y="4071939"/>
              <a:ext cx="581025" cy="995363"/>
            </a:xfrm>
            <a:custGeom>
              <a:avLst/>
              <a:gdLst/>
              <a:ahLst/>
              <a:cxnLst/>
              <a:rect l="l" t="t" r="r" b="b"/>
              <a:pathLst>
                <a:path w="85" h="145" extrusionOk="0">
                  <a:moveTo>
                    <a:pt x="2" y="4"/>
                  </a:moveTo>
                  <a:cubicBezTo>
                    <a:pt x="27" y="19"/>
                    <a:pt x="66" y="23"/>
                    <a:pt x="77" y="54"/>
                  </a:cubicBezTo>
                  <a:cubicBezTo>
                    <a:pt x="82" y="68"/>
                    <a:pt x="83" y="84"/>
                    <a:pt x="82" y="99"/>
                  </a:cubicBezTo>
                  <a:cubicBezTo>
                    <a:pt x="81" y="113"/>
                    <a:pt x="82" y="127"/>
                    <a:pt x="79" y="141"/>
                  </a:cubicBezTo>
                  <a:cubicBezTo>
                    <a:pt x="79" y="142"/>
                    <a:pt x="81" y="145"/>
                    <a:pt x="82" y="144"/>
                  </a:cubicBezTo>
                  <a:cubicBezTo>
                    <a:pt x="84" y="126"/>
                    <a:pt x="84" y="108"/>
                    <a:pt x="84" y="91"/>
                  </a:cubicBezTo>
                  <a:cubicBezTo>
                    <a:pt x="85" y="77"/>
                    <a:pt x="83" y="62"/>
                    <a:pt x="78" y="50"/>
                  </a:cubicBezTo>
                  <a:cubicBezTo>
                    <a:pt x="65" y="20"/>
                    <a:pt x="27" y="16"/>
                    <a:pt x="1" y="1"/>
                  </a:cubicBezTo>
                  <a:cubicBezTo>
                    <a:pt x="0" y="0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6775450" y="4621214"/>
              <a:ext cx="246063" cy="144463"/>
            </a:xfrm>
            <a:custGeom>
              <a:avLst/>
              <a:gdLst/>
              <a:ahLst/>
              <a:cxnLst/>
              <a:rect l="l" t="t" r="r" b="b"/>
              <a:pathLst>
                <a:path w="36" h="21" extrusionOk="0">
                  <a:moveTo>
                    <a:pt x="4" y="20"/>
                  </a:moveTo>
                  <a:cubicBezTo>
                    <a:pt x="6" y="17"/>
                    <a:pt x="8" y="14"/>
                    <a:pt x="10" y="12"/>
                  </a:cubicBezTo>
                  <a:cubicBezTo>
                    <a:pt x="11" y="11"/>
                    <a:pt x="17" y="4"/>
                    <a:pt x="17" y="4"/>
                  </a:cubicBezTo>
                  <a:cubicBezTo>
                    <a:pt x="18" y="7"/>
                    <a:pt x="18" y="9"/>
                    <a:pt x="21" y="11"/>
                  </a:cubicBezTo>
                  <a:cubicBezTo>
                    <a:pt x="22" y="12"/>
                    <a:pt x="23" y="12"/>
                    <a:pt x="23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4" y="9"/>
                    <a:pt x="23" y="9"/>
                    <a:pt x="22" y="10"/>
                  </a:cubicBezTo>
                  <a:cubicBezTo>
                    <a:pt x="27" y="11"/>
                    <a:pt x="29" y="16"/>
                    <a:pt x="33" y="19"/>
                  </a:cubicBezTo>
                  <a:cubicBezTo>
                    <a:pt x="35" y="20"/>
                    <a:pt x="36" y="17"/>
                    <a:pt x="34" y="16"/>
                  </a:cubicBezTo>
                  <a:cubicBezTo>
                    <a:pt x="30" y="13"/>
                    <a:pt x="28" y="8"/>
                    <a:pt x="24" y="7"/>
                  </a:cubicBezTo>
                  <a:cubicBezTo>
                    <a:pt x="23" y="6"/>
                    <a:pt x="22" y="6"/>
                    <a:pt x="22" y="7"/>
                  </a:cubicBezTo>
                  <a:cubicBezTo>
                    <a:pt x="21" y="8"/>
                    <a:pt x="21" y="8"/>
                    <a:pt x="20" y="9"/>
                  </a:cubicBezTo>
                  <a:cubicBezTo>
                    <a:pt x="21" y="9"/>
                    <a:pt x="22" y="9"/>
                    <a:pt x="23" y="9"/>
                  </a:cubicBezTo>
                  <a:cubicBezTo>
                    <a:pt x="20" y="7"/>
                    <a:pt x="21" y="0"/>
                    <a:pt x="17" y="1"/>
                  </a:cubicBezTo>
                  <a:cubicBezTo>
                    <a:pt x="15" y="1"/>
                    <a:pt x="13" y="3"/>
                    <a:pt x="12" y="5"/>
                  </a:cubicBezTo>
                  <a:cubicBezTo>
                    <a:pt x="8" y="9"/>
                    <a:pt x="5" y="13"/>
                    <a:pt x="2" y="17"/>
                  </a:cubicBezTo>
                  <a:cubicBezTo>
                    <a:pt x="0" y="19"/>
                    <a:pt x="3" y="21"/>
                    <a:pt x="4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6775450" y="4730751"/>
              <a:ext cx="252413" cy="34925"/>
            </a:xfrm>
            <a:custGeom>
              <a:avLst/>
              <a:gdLst/>
              <a:ahLst/>
              <a:cxnLst/>
              <a:rect l="l" t="t" r="r" b="b"/>
              <a:pathLst>
                <a:path w="37" h="5" extrusionOk="0">
                  <a:moveTo>
                    <a:pt x="3" y="5"/>
                  </a:moveTo>
                  <a:cubicBezTo>
                    <a:pt x="13" y="2"/>
                    <a:pt x="24" y="4"/>
                    <a:pt x="34" y="4"/>
                  </a:cubicBezTo>
                  <a:cubicBezTo>
                    <a:pt x="36" y="4"/>
                    <a:pt x="37" y="1"/>
                    <a:pt x="34" y="1"/>
                  </a:cubicBezTo>
                  <a:cubicBezTo>
                    <a:pt x="24" y="2"/>
                    <a:pt x="13" y="0"/>
                    <a:pt x="2" y="2"/>
                  </a:cubicBezTo>
                  <a:cubicBezTo>
                    <a:pt x="0" y="3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4"/>
          <p:cNvGrpSpPr/>
          <p:nvPr/>
        </p:nvGrpSpPr>
        <p:grpSpPr>
          <a:xfrm>
            <a:off x="7584257" y="4428601"/>
            <a:ext cx="1897824" cy="2525952"/>
            <a:chOff x="7629525" y="3000376"/>
            <a:chExt cx="1568450" cy="2087563"/>
          </a:xfrm>
        </p:grpSpPr>
        <p:sp>
          <p:nvSpPr>
            <p:cNvPr id="234" name="Google Shape;234;p14"/>
            <p:cNvSpPr/>
            <p:nvPr/>
          </p:nvSpPr>
          <p:spPr>
            <a:xfrm>
              <a:off x="8058150" y="3322638"/>
              <a:ext cx="198438" cy="2000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3" y="28"/>
                  </a:moveTo>
                  <a:cubicBezTo>
                    <a:pt x="8" y="17"/>
                    <a:pt x="18" y="8"/>
                    <a:pt x="27" y="1"/>
                  </a:cubicBezTo>
                  <a:cubicBezTo>
                    <a:pt x="29" y="0"/>
                    <a:pt x="25" y="1"/>
                    <a:pt x="24" y="1"/>
                  </a:cubicBezTo>
                  <a:cubicBezTo>
                    <a:pt x="15" y="8"/>
                    <a:pt x="5" y="18"/>
                    <a:pt x="0" y="29"/>
                  </a:cubicBezTo>
                  <a:cubicBezTo>
                    <a:pt x="0" y="29"/>
                    <a:pt x="3" y="29"/>
                    <a:pt x="3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8215313" y="3330576"/>
              <a:ext cx="519113" cy="227013"/>
            </a:xfrm>
            <a:custGeom>
              <a:avLst/>
              <a:gdLst/>
              <a:ahLst/>
              <a:cxnLst/>
              <a:rect l="l" t="t" r="r" b="b"/>
              <a:pathLst>
                <a:path w="76" h="33" extrusionOk="0">
                  <a:moveTo>
                    <a:pt x="1" y="1"/>
                  </a:moveTo>
                  <a:cubicBezTo>
                    <a:pt x="21" y="17"/>
                    <a:pt x="46" y="27"/>
                    <a:pt x="72" y="32"/>
                  </a:cubicBezTo>
                  <a:cubicBezTo>
                    <a:pt x="72" y="33"/>
                    <a:pt x="76" y="32"/>
                    <a:pt x="74" y="32"/>
                  </a:cubicBezTo>
                  <a:cubicBezTo>
                    <a:pt x="49" y="26"/>
                    <a:pt x="25" y="17"/>
                    <a:pt x="4" y="1"/>
                  </a:cubicBezTo>
                  <a:cubicBezTo>
                    <a:pt x="3" y="0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8045450" y="3508376"/>
              <a:ext cx="688975" cy="557213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3" y="2"/>
                  </a:moveTo>
                  <a:cubicBezTo>
                    <a:pt x="0" y="30"/>
                    <a:pt x="18" y="68"/>
                    <a:pt x="46" y="77"/>
                  </a:cubicBezTo>
                  <a:cubicBezTo>
                    <a:pt x="59" y="81"/>
                    <a:pt x="76" y="70"/>
                    <a:pt x="83" y="60"/>
                  </a:cubicBezTo>
                  <a:cubicBezTo>
                    <a:pt x="94" y="45"/>
                    <a:pt x="101" y="24"/>
                    <a:pt x="101" y="6"/>
                  </a:cubicBezTo>
                  <a:cubicBezTo>
                    <a:pt x="101" y="4"/>
                    <a:pt x="98" y="3"/>
                    <a:pt x="98" y="5"/>
                  </a:cubicBezTo>
                  <a:cubicBezTo>
                    <a:pt x="98" y="33"/>
                    <a:pt x="82" y="68"/>
                    <a:pt x="53" y="74"/>
                  </a:cubicBezTo>
                  <a:cubicBezTo>
                    <a:pt x="37" y="77"/>
                    <a:pt x="24" y="58"/>
                    <a:pt x="17" y="47"/>
                  </a:cubicBezTo>
                  <a:cubicBezTo>
                    <a:pt x="9" y="34"/>
                    <a:pt x="5" y="18"/>
                    <a:pt x="6" y="3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7977188" y="3000376"/>
              <a:ext cx="831850" cy="865188"/>
            </a:xfrm>
            <a:custGeom>
              <a:avLst/>
              <a:gdLst/>
              <a:ahLst/>
              <a:cxnLst/>
              <a:rect l="l" t="t" r="r" b="b"/>
              <a:pathLst>
                <a:path w="122" h="126" extrusionOk="0">
                  <a:moveTo>
                    <a:pt x="22" y="122"/>
                  </a:moveTo>
                  <a:cubicBezTo>
                    <a:pt x="18" y="123"/>
                    <a:pt x="8" y="126"/>
                    <a:pt x="7" y="119"/>
                  </a:cubicBezTo>
                  <a:cubicBezTo>
                    <a:pt x="6" y="115"/>
                    <a:pt x="7" y="109"/>
                    <a:pt x="6" y="105"/>
                  </a:cubicBezTo>
                  <a:cubicBezTo>
                    <a:pt x="5" y="90"/>
                    <a:pt x="4" y="75"/>
                    <a:pt x="5" y="60"/>
                  </a:cubicBezTo>
                  <a:cubicBezTo>
                    <a:pt x="6" y="34"/>
                    <a:pt x="23" y="14"/>
                    <a:pt x="48" y="8"/>
                  </a:cubicBezTo>
                  <a:cubicBezTo>
                    <a:pt x="92" y="0"/>
                    <a:pt x="114" y="34"/>
                    <a:pt x="117" y="72"/>
                  </a:cubicBezTo>
                  <a:cubicBezTo>
                    <a:pt x="117" y="85"/>
                    <a:pt x="117" y="99"/>
                    <a:pt x="115" y="112"/>
                  </a:cubicBezTo>
                  <a:cubicBezTo>
                    <a:pt x="114" y="122"/>
                    <a:pt x="105" y="122"/>
                    <a:pt x="98" y="124"/>
                  </a:cubicBezTo>
                  <a:cubicBezTo>
                    <a:pt x="98" y="124"/>
                    <a:pt x="100" y="125"/>
                    <a:pt x="101" y="125"/>
                  </a:cubicBezTo>
                  <a:cubicBezTo>
                    <a:pt x="114" y="121"/>
                    <a:pt x="118" y="121"/>
                    <a:pt x="120" y="105"/>
                  </a:cubicBezTo>
                  <a:cubicBezTo>
                    <a:pt x="121" y="85"/>
                    <a:pt x="122" y="64"/>
                    <a:pt x="115" y="44"/>
                  </a:cubicBezTo>
                  <a:cubicBezTo>
                    <a:pt x="105" y="14"/>
                    <a:pt x="78" y="5"/>
                    <a:pt x="49" y="7"/>
                  </a:cubicBezTo>
                  <a:cubicBezTo>
                    <a:pt x="34" y="8"/>
                    <a:pt x="21" y="16"/>
                    <a:pt x="12" y="27"/>
                  </a:cubicBezTo>
                  <a:cubicBezTo>
                    <a:pt x="0" y="43"/>
                    <a:pt x="1" y="63"/>
                    <a:pt x="1" y="82"/>
                  </a:cubicBezTo>
                  <a:cubicBezTo>
                    <a:pt x="1" y="91"/>
                    <a:pt x="3" y="100"/>
                    <a:pt x="3" y="110"/>
                  </a:cubicBezTo>
                  <a:cubicBezTo>
                    <a:pt x="3" y="114"/>
                    <a:pt x="2" y="122"/>
                    <a:pt x="6" y="123"/>
                  </a:cubicBezTo>
                  <a:cubicBezTo>
                    <a:pt x="12" y="126"/>
                    <a:pt x="20" y="124"/>
                    <a:pt x="26" y="122"/>
                  </a:cubicBezTo>
                  <a:cubicBezTo>
                    <a:pt x="25" y="123"/>
                    <a:pt x="23" y="121"/>
                    <a:pt x="22" y="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7629525" y="3906838"/>
              <a:ext cx="573088" cy="1160463"/>
            </a:xfrm>
            <a:custGeom>
              <a:avLst/>
              <a:gdLst/>
              <a:ahLst/>
              <a:cxnLst/>
              <a:rect l="l" t="t" r="r" b="b"/>
              <a:pathLst>
                <a:path w="84" h="169" extrusionOk="0">
                  <a:moveTo>
                    <a:pt x="81" y="3"/>
                  </a:moveTo>
                  <a:cubicBezTo>
                    <a:pt x="79" y="12"/>
                    <a:pt x="78" y="21"/>
                    <a:pt x="71" y="29"/>
                  </a:cubicBezTo>
                  <a:cubicBezTo>
                    <a:pt x="64" y="39"/>
                    <a:pt x="50" y="43"/>
                    <a:pt x="39" y="48"/>
                  </a:cubicBezTo>
                  <a:cubicBezTo>
                    <a:pt x="27" y="53"/>
                    <a:pt x="17" y="60"/>
                    <a:pt x="10" y="71"/>
                  </a:cubicBezTo>
                  <a:cubicBezTo>
                    <a:pt x="4" y="82"/>
                    <a:pt x="3" y="95"/>
                    <a:pt x="3" y="106"/>
                  </a:cubicBezTo>
                  <a:cubicBezTo>
                    <a:pt x="2" y="127"/>
                    <a:pt x="0" y="147"/>
                    <a:pt x="1" y="167"/>
                  </a:cubicBezTo>
                  <a:cubicBezTo>
                    <a:pt x="1" y="169"/>
                    <a:pt x="5" y="168"/>
                    <a:pt x="5" y="166"/>
                  </a:cubicBezTo>
                  <a:cubicBezTo>
                    <a:pt x="4" y="147"/>
                    <a:pt x="6" y="128"/>
                    <a:pt x="6" y="109"/>
                  </a:cubicBezTo>
                  <a:cubicBezTo>
                    <a:pt x="6" y="88"/>
                    <a:pt x="9" y="69"/>
                    <a:pt x="28" y="56"/>
                  </a:cubicBezTo>
                  <a:cubicBezTo>
                    <a:pt x="41" y="47"/>
                    <a:pt x="58" y="44"/>
                    <a:pt x="71" y="33"/>
                  </a:cubicBezTo>
                  <a:cubicBezTo>
                    <a:pt x="80" y="25"/>
                    <a:pt x="82" y="13"/>
                    <a:pt x="84" y="2"/>
                  </a:cubicBezTo>
                  <a:cubicBezTo>
                    <a:pt x="84" y="0"/>
                    <a:pt x="81" y="1"/>
                    <a:pt x="81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8543925" y="3914776"/>
              <a:ext cx="654050" cy="1146176"/>
            </a:xfrm>
            <a:custGeom>
              <a:avLst/>
              <a:gdLst/>
              <a:ahLst/>
              <a:cxnLst/>
              <a:rect l="l" t="t" r="r" b="b"/>
              <a:pathLst>
                <a:path w="96" h="167" extrusionOk="0">
                  <a:moveTo>
                    <a:pt x="8" y="0"/>
                  </a:moveTo>
                  <a:cubicBezTo>
                    <a:pt x="0" y="20"/>
                    <a:pt x="20" y="38"/>
                    <a:pt x="36" y="44"/>
                  </a:cubicBezTo>
                  <a:cubicBezTo>
                    <a:pt x="46" y="48"/>
                    <a:pt x="56" y="50"/>
                    <a:pt x="65" y="55"/>
                  </a:cubicBezTo>
                  <a:cubicBezTo>
                    <a:pt x="81" y="64"/>
                    <a:pt x="86" y="81"/>
                    <a:pt x="88" y="98"/>
                  </a:cubicBezTo>
                  <a:cubicBezTo>
                    <a:pt x="91" y="120"/>
                    <a:pt x="88" y="142"/>
                    <a:pt x="88" y="164"/>
                  </a:cubicBezTo>
                  <a:cubicBezTo>
                    <a:pt x="88" y="164"/>
                    <a:pt x="89" y="167"/>
                    <a:pt x="89" y="166"/>
                  </a:cubicBezTo>
                  <a:cubicBezTo>
                    <a:pt x="90" y="135"/>
                    <a:pt x="96" y="102"/>
                    <a:pt x="83" y="73"/>
                  </a:cubicBezTo>
                  <a:cubicBezTo>
                    <a:pt x="79" y="64"/>
                    <a:pt x="72" y="58"/>
                    <a:pt x="64" y="52"/>
                  </a:cubicBezTo>
                  <a:cubicBezTo>
                    <a:pt x="58" y="48"/>
                    <a:pt x="50" y="46"/>
                    <a:pt x="43" y="44"/>
                  </a:cubicBezTo>
                  <a:cubicBezTo>
                    <a:pt x="27" y="39"/>
                    <a:pt x="1" y="26"/>
                    <a:pt x="9" y="3"/>
                  </a:cubicBezTo>
                  <a:cubicBezTo>
                    <a:pt x="10" y="2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7642225" y="5027614"/>
              <a:ext cx="1522413" cy="60325"/>
            </a:xfrm>
            <a:custGeom>
              <a:avLst/>
              <a:gdLst/>
              <a:ahLst/>
              <a:cxnLst/>
              <a:rect l="l" t="t" r="r" b="b"/>
              <a:pathLst>
                <a:path w="223" h="9" extrusionOk="0">
                  <a:moveTo>
                    <a:pt x="3" y="6"/>
                  </a:moveTo>
                  <a:cubicBezTo>
                    <a:pt x="18" y="3"/>
                    <a:pt x="35" y="7"/>
                    <a:pt x="50" y="7"/>
                  </a:cubicBezTo>
                  <a:cubicBezTo>
                    <a:pt x="69" y="7"/>
                    <a:pt x="87" y="6"/>
                    <a:pt x="106" y="6"/>
                  </a:cubicBezTo>
                  <a:cubicBezTo>
                    <a:pt x="144" y="5"/>
                    <a:pt x="182" y="9"/>
                    <a:pt x="221" y="7"/>
                  </a:cubicBezTo>
                  <a:cubicBezTo>
                    <a:pt x="223" y="7"/>
                    <a:pt x="223" y="4"/>
                    <a:pt x="221" y="4"/>
                  </a:cubicBezTo>
                  <a:cubicBezTo>
                    <a:pt x="181" y="5"/>
                    <a:pt x="141" y="2"/>
                    <a:pt x="101" y="3"/>
                  </a:cubicBezTo>
                  <a:cubicBezTo>
                    <a:pt x="82" y="3"/>
                    <a:pt x="64" y="4"/>
                    <a:pt x="46" y="4"/>
                  </a:cubicBezTo>
                  <a:cubicBezTo>
                    <a:pt x="31" y="4"/>
                    <a:pt x="17" y="0"/>
                    <a:pt x="2" y="3"/>
                  </a:cubicBezTo>
                  <a:cubicBezTo>
                    <a:pt x="0" y="3"/>
                    <a:pt x="1" y="6"/>
                    <a:pt x="3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7983538" y="4195764"/>
              <a:ext cx="798513" cy="487363"/>
            </a:xfrm>
            <a:custGeom>
              <a:avLst/>
              <a:gdLst/>
              <a:ahLst/>
              <a:cxnLst/>
              <a:rect l="l" t="t" r="r" b="b"/>
              <a:pathLst>
                <a:path w="117" h="71" extrusionOk="0">
                  <a:moveTo>
                    <a:pt x="2" y="2"/>
                  </a:moveTo>
                  <a:cubicBezTo>
                    <a:pt x="0" y="17"/>
                    <a:pt x="10" y="33"/>
                    <a:pt x="18" y="45"/>
                  </a:cubicBezTo>
                  <a:cubicBezTo>
                    <a:pt x="27" y="58"/>
                    <a:pt x="39" y="65"/>
                    <a:pt x="55" y="67"/>
                  </a:cubicBezTo>
                  <a:cubicBezTo>
                    <a:pt x="92" y="71"/>
                    <a:pt x="116" y="37"/>
                    <a:pt x="117" y="3"/>
                  </a:cubicBezTo>
                  <a:cubicBezTo>
                    <a:pt x="117" y="1"/>
                    <a:pt x="114" y="1"/>
                    <a:pt x="114" y="2"/>
                  </a:cubicBezTo>
                  <a:cubicBezTo>
                    <a:pt x="113" y="34"/>
                    <a:pt x="95" y="62"/>
                    <a:pt x="62" y="64"/>
                  </a:cubicBezTo>
                  <a:cubicBezTo>
                    <a:pt x="43" y="66"/>
                    <a:pt x="29" y="56"/>
                    <a:pt x="19" y="41"/>
                  </a:cubicBezTo>
                  <a:cubicBezTo>
                    <a:pt x="12" y="30"/>
                    <a:pt x="4" y="16"/>
                    <a:pt x="6" y="2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8291513" y="3859213"/>
              <a:ext cx="47625" cy="26988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3" y="4"/>
                  </a:moveTo>
                  <a:cubicBezTo>
                    <a:pt x="7" y="4"/>
                    <a:pt x="7" y="0"/>
                    <a:pt x="4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297863" y="3859213"/>
              <a:ext cx="196850" cy="26988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" y="4"/>
                  </a:moveTo>
                  <a:cubicBezTo>
                    <a:pt x="10" y="4"/>
                    <a:pt x="18" y="3"/>
                    <a:pt x="26" y="4"/>
                  </a:cubicBezTo>
                  <a:cubicBezTo>
                    <a:pt x="28" y="4"/>
                    <a:pt x="29" y="1"/>
                    <a:pt x="26" y="1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1" y="1"/>
                    <a:pt x="0" y="4"/>
                    <a:pt x="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8297863" y="3865563"/>
              <a:ext cx="190500" cy="76200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" y="2"/>
                  </a:moveTo>
                  <a:cubicBezTo>
                    <a:pt x="8" y="8"/>
                    <a:pt x="21" y="11"/>
                    <a:pt x="28" y="3"/>
                  </a:cubicBezTo>
                  <a:cubicBezTo>
                    <a:pt x="28" y="2"/>
                    <a:pt x="25" y="0"/>
                    <a:pt x="25" y="0"/>
                  </a:cubicBezTo>
                  <a:cubicBezTo>
                    <a:pt x="20" y="7"/>
                    <a:pt x="8" y="7"/>
                    <a:pt x="2" y="1"/>
                  </a:cubicBezTo>
                  <a:cubicBezTo>
                    <a:pt x="1" y="0"/>
                    <a:pt x="0" y="0"/>
                    <a:pt x="2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4"/>
          <p:cNvGrpSpPr/>
          <p:nvPr/>
        </p:nvGrpSpPr>
        <p:grpSpPr>
          <a:xfrm>
            <a:off x="9912357" y="4503515"/>
            <a:ext cx="2087992" cy="2435671"/>
            <a:chOff x="9553575" y="3062288"/>
            <a:chExt cx="1725613" cy="2012951"/>
          </a:xfrm>
        </p:grpSpPr>
        <p:sp>
          <p:nvSpPr>
            <p:cNvPr id="246" name="Google Shape;246;p14"/>
            <p:cNvSpPr/>
            <p:nvPr/>
          </p:nvSpPr>
          <p:spPr>
            <a:xfrm>
              <a:off x="9975850" y="3425826"/>
              <a:ext cx="825500" cy="776288"/>
            </a:xfrm>
            <a:custGeom>
              <a:avLst/>
              <a:gdLst/>
              <a:ahLst/>
              <a:cxnLst/>
              <a:rect l="l" t="t" r="r" b="b"/>
              <a:pathLst>
                <a:path w="121" h="113" extrusionOk="0">
                  <a:moveTo>
                    <a:pt x="14" y="5"/>
                  </a:moveTo>
                  <a:cubicBezTo>
                    <a:pt x="0" y="44"/>
                    <a:pt x="21" y="96"/>
                    <a:pt x="66" y="98"/>
                  </a:cubicBezTo>
                  <a:cubicBezTo>
                    <a:pt x="88" y="99"/>
                    <a:pt x="104" y="84"/>
                    <a:pt x="110" y="64"/>
                  </a:cubicBezTo>
                  <a:cubicBezTo>
                    <a:pt x="116" y="46"/>
                    <a:pt x="121" y="16"/>
                    <a:pt x="106" y="1"/>
                  </a:cubicBezTo>
                  <a:cubicBezTo>
                    <a:pt x="105" y="0"/>
                    <a:pt x="102" y="0"/>
                    <a:pt x="104" y="2"/>
                  </a:cubicBezTo>
                  <a:cubicBezTo>
                    <a:pt x="115" y="14"/>
                    <a:pt x="113" y="37"/>
                    <a:pt x="110" y="52"/>
                  </a:cubicBezTo>
                  <a:cubicBezTo>
                    <a:pt x="106" y="69"/>
                    <a:pt x="98" y="86"/>
                    <a:pt x="80" y="93"/>
                  </a:cubicBezTo>
                  <a:cubicBezTo>
                    <a:pt x="30" y="113"/>
                    <a:pt x="4" y="45"/>
                    <a:pt x="17" y="7"/>
                  </a:cubicBezTo>
                  <a:cubicBezTo>
                    <a:pt x="17" y="6"/>
                    <a:pt x="14" y="4"/>
                    <a:pt x="14" y="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10583863" y="3433763"/>
              <a:ext cx="115888" cy="115888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5" y="0"/>
                  </a:moveTo>
                  <a:cubicBezTo>
                    <a:pt x="7" y="0"/>
                    <a:pt x="1" y="6"/>
                    <a:pt x="0" y="14"/>
                  </a:cubicBezTo>
                  <a:cubicBezTo>
                    <a:pt x="0" y="16"/>
                    <a:pt x="3" y="17"/>
                    <a:pt x="3" y="15"/>
                  </a:cubicBezTo>
                  <a:cubicBezTo>
                    <a:pt x="4" y="9"/>
                    <a:pt x="9" y="3"/>
                    <a:pt x="15" y="3"/>
                  </a:cubicBezTo>
                  <a:cubicBezTo>
                    <a:pt x="17" y="3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10064750" y="3405188"/>
              <a:ext cx="546100" cy="144463"/>
            </a:xfrm>
            <a:custGeom>
              <a:avLst/>
              <a:gdLst/>
              <a:ahLst/>
              <a:cxnLst/>
              <a:rect l="l" t="t" r="r" b="b"/>
              <a:pathLst>
                <a:path w="80" h="21" extrusionOk="0">
                  <a:moveTo>
                    <a:pt x="4" y="11"/>
                  </a:moveTo>
                  <a:cubicBezTo>
                    <a:pt x="10" y="2"/>
                    <a:pt x="28" y="4"/>
                    <a:pt x="37" y="5"/>
                  </a:cubicBezTo>
                  <a:cubicBezTo>
                    <a:pt x="51" y="6"/>
                    <a:pt x="66" y="10"/>
                    <a:pt x="77" y="19"/>
                  </a:cubicBezTo>
                  <a:cubicBezTo>
                    <a:pt x="79" y="21"/>
                    <a:pt x="80" y="18"/>
                    <a:pt x="78" y="17"/>
                  </a:cubicBezTo>
                  <a:cubicBezTo>
                    <a:pt x="66" y="6"/>
                    <a:pt x="48" y="2"/>
                    <a:pt x="32" y="1"/>
                  </a:cubicBezTo>
                  <a:cubicBezTo>
                    <a:pt x="23" y="1"/>
                    <a:pt x="7" y="0"/>
                    <a:pt x="1" y="9"/>
                  </a:cubicBezTo>
                  <a:cubicBezTo>
                    <a:pt x="0" y="11"/>
                    <a:pt x="3" y="13"/>
                    <a:pt x="4" y="11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9942513" y="3062288"/>
              <a:ext cx="885825" cy="604838"/>
            </a:xfrm>
            <a:custGeom>
              <a:avLst/>
              <a:gdLst/>
              <a:ahLst/>
              <a:cxnLst/>
              <a:rect l="l" t="t" r="r" b="b"/>
              <a:pathLst>
                <a:path w="130" h="88" extrusionOk="0">
                  <a:moveTo>
                    <a:pt x="15" y="85"/>
                  </a:moveTo>
                  <a:cubicBezTo>
                    <a:pt x="9" y="70"/>
                    <a:pt x="2" y="58"/>
                    <a:pt x="11" y="41"/>
                  </a:cubicBezTo>
                  <a:cubicBezTo>
                    <a:pt x="16" y="29"/>
                    <a:pt x="31" y="21"/>
                    <a:pt x="42" y="16"/>
                  </a:cubicBezTo>
                  <a:cubicBezTo>
                    <a:pt x="70" y="3"/>
                    <a:pt x="100" y="11"/>
                    <a:pt x="127" y="22"/>
                  </a:cubicBezTo>
                  <a:cubicBezTo>
                    <a:pt x="129" y="23"/>
                    <a:pt x="130" y="20"/>
                    <a:pt x="128" y="19"/>
                  </a:cubicBezTo>
                  <a:cubicBezTo>
                    <a:pt x="96" y="6"/>
                    <a:pt x="65" y="0"/>
                    <a:pt x="34" y="16"/>
                  </a:cubicBezTo>
                  <a:cubicBezTo>
                    <a:pt x="22" y="23"/>
                    <a:pt x="8" y="33"/>
                    <a:pt x="4" y="47"/>
                  </a:cubicBezTo>
                  <a:cubicBezTo>
                    <a:pt x="0" y="62"/>
                    <a:pt x="7" y="72"/>
                    <a:pt x="13" y="86"/>
                  </a:cubicBezTo>
                  <a:cubicBezTo>
                    <a:pt x="14" y="88"/>
                    <a:pt x="16" y="87"/>
                    <a:pt x="15" y="8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10652125" y="3200401"/>
              <a:ext cx="252413" cy="520700"/>
            </a:xfrm>
            <a:custGeom>
              <a:avLst/>
              <a:gdLst/>
              <a:ahLst/>
              <a:cxnLst/>
              <a:rect l="l" t="t" r="r" b="b"/>
              <a:pathLst>
                <a:path w="37" h="76" extrusionOk="0">
                  <a:moveTo>
                    <a:pt x="22" y="1"/>
                  </a:moveTo>
                  <a:cubicBezTo>
                    <a:pt x="12" y="1"/>
                    <a:pt x="9" y="11"/>
                    <a:pt x="14" y="19"/>
                  </a:cubicBezTo>
                  <a:cubicBezTo>
                    <a:pt x="19" y="28"/>
                    <a:pt x="31" y="33"/>
                    <a:pt x="30" y="46"/>
                  </a:cubicBezTo>
                  <a:cubicBezTo>
                    <a:pt x="30" y="56"/>
                    <a:pt x="20" y="66"/>
                    <a:pt x="13" y="72"/>
                  </a:cubicBezTo>
                  <a:cubicBezTo>
                    <a:pt x="12" y="73"/>
                    <a:pt x="15" y="76"/>
                    <a:pt x="16" y="75"/>
                  </a:cubicBezTo>
                  <a:cubicBezTo>
                    <a:pt x="24" y="67"/>
                    <a:pt x="37" y="53"/>
                    <a:pt x="32" y="40"/>
                  </a:cubicBezTo>
                  <a:cubicBezTo>
                    <a:pt x="28" y="30"/>
                    <a:pt x="0" y="4"/>
                    <a:pt x="24" y="3"/>
                  </a:cubicBezTo>
                  <a:cubicBezTo>
                    <a:pt x="24" y="3"/>
                    <a:pt x="23" y="0"/>
                    <a:pt x="22" y="1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0323513" y="3962401"/>
              <a:ext cx="192088" cy="41275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" y="4"/>
                  </a:moveTo>
                  <a:cubicBezTo>
                    <a:pt x="9" y="6"/>
                    <a:pt x="18" y="5"/>
                    <a:pt x="26" y="4"/>
                  </a:cubicBezTo>
                  <a:cubicBezTo>
                    <a:pt x="28" y="4"/>
                    <a:pt x="27" y="0"/>
                    <a:pt x="25" y="1"/>
                  </a:cubicBezTo>
                  <a:cubicBezTo>
                    <a:pt x="21" y="1"/>
                    <a:pt x="18" y="1"/>
                    <a:pt x="14" y="1"/>
                  </a:cubicBezTo>
                  <a:cubicBezTo>
                    <a:pt x="10" y="2"/>
                    <a:pt x="6" y="2"/>
                    <a:pt x="2" y="1"/>
                  </a:cubicBezTo>
                  <a:cubicBezTo>
                    <a:pt x="0" y="1"/>
                    <a:pt x="0" y="4"/>
                    <a:pt x="2" y="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0323513" y="3968751"/>
              <a:ext cx="184150" cy="55563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2" y="3"/>
                  </a:moveTo>
                  <a:cubicBezTo>
                    <a:pt x="10" y="8"/>
                    <a:pt x="18" y="6"/>
                    <a:pt x="26" y="3"/>
                  </a:cubicBezTo>
                  <a:cubicBezTo>
                    <a:pt x="27" y="2"/>
                    <a:pt x="24" y="0"/>
                    <a:pt x="23" y="1"/>
                  </a:cubicBezTo>
                  <a:cubicBezTo>
                    <a:pt x="17" y="4"/>
                    <a:pt x="10" y="6"/>
                    <a:pt x="4" y="2"/>
                  </a:cubicBezTo>
                  <a:cubicBezTo>
                    <a:pt x="2" y="1"/>
                    <a:pt x="0" y="2"/>
                    <a:pt x="2" y="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9553575" y="3975101"/>
              <a:ext cx="654050" cy="1092201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89" y="3"/>
                  </a:moveTo>
                  <a:cubicBezTo>
                    <a:pt x="94" y="16"/>
                    <a:pt x="84" y="21"/>
                    <a:pt x="75" y="26"/>
                  </a:cubicBezTo>
                  <a:cubicBezTo>
                    <a:pt x="68" y="30"/>
                    <a:pt x="64" y="38"/>
                    <a:pt x="56" y="42"/>
                  </a:cubicBezTo>
                  <a:cubicBezTo>
                    <a:pt x="44" y="48"/>
                    <a:pt x="32" y="48"/>
                    <a:pt x="22" y="60"/>
                  </a:cubicBezTo>
                  <a:cubicBezTo>
                    <a:pt x="0" y="84"/>
                    <a:pt x="8" y="128"/>
                    <a:pt x="8" y="157"/>
                  </a:cubicBezTo>
                  <a:cubicBezTo>
                    <a:pt x="8" y="159"/>
                    <a:pt x="12" y="158"/>
                    <a:pt x="11" y="156"/>
                  </a:cubicBezTo>
                  <a:cubicBezTo>
                    <a:pt x="11" y="133"/>
                    <a:pt x="9" y="110"/>
                    <a:pt x="13" y="87"/>
                  </a:cubicBezTo>
                  <a:cubicBezTo>
                    <a:pt x="18" y="64"/>
                    <a:pt x="31" y="52"/>
                    <a:pt x="53" y="46"/>
                  </a:cubicBezTo>
                  <a:cubicBezTo>
                    <a:pt x="57" y="45"/>
                    <a:pt x="62" y="43"/>
                    <a:pt x="64" y="40"/>
                  </a:cubicBezTo>
                  <a:cubicBezTo>
                    <a:pt x="71" y="33"/>
                    <a:pt x="77" y="28"/>
                    <a:pt x="85" y="24"/>
                  </a:cubicBezTo>
                  <a:cubicBezTo>
                    <a:pt x="93" y="18"/>
                    <a:pt x="96" y="11"/>
                    <a:pt x="92" y="1"/>
                  </a:cubicBezTo>
                  <a:cubicBezTo>
                    <a:pt x="91" y="0"/>
                    <a:pt x="88" y="1"/>
                    <a:pt x="89" y="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9613900" y="5013326"/>
              <a:ext cx="1611313" cy="61913"/>
            </a:xfrm>
            <a:custGeom>
              <a:avLst/>
              <a:gdLst/>
              <a:ahLst/>
              <a:cxnLst/>
              <a:rect l="l" t="t" r="r" b="b"/>
              <a:pathLst>
                <a:path w="236" h="9" extrusionOk="0">
                  <a:moveTo>
                    <a:pt x="4" y="9"/>
                  </a:moveTo>
                  <a:cubicBezTo>
                    <a:pt x="19" y="3"/>
                    <a:pt x="36" y="6"/>
                    <a:pt x="52" y="7"/>
                  </a:cubicBezTo>
                  <a:cubicBezTo>
                    <a:pt x="71" y="9"/>
                    <a:pt x="91" y="8"/>
                    <a:pt x="110" y="8"/>
                  </a:cubicBezTo>
                  <a:cubicBezTo>
                    <a:pt x="152" y="7"/>
                    <a:pt x="193" y="7"/>
                    <a:pt x="234" y="6"/>
                  </a:cubicBezTo>
                  <a:cubicBezTo>
                    <a:pt x="236" y="6"/>
                    <a:pt x="236" y="3"/>
                    <a:pt x="234" y="3"/>
                  </a:cubicBezTo>
                  <a:cubicBezTo>
                    <a:pt x="192" y="3"/>
                    <a:pt x="151" y="4"/>
                    <a:pt x="110" y="5"/>
                  </a:cubicBezTo>
                  <a:cubicBezTo>
                    <a:pt x="91" y="5"/>
                    <a:pt x="71" y="5"/>
                    <a:pt x="52" y="4"/>
                  </a:cubicBezTo>
                  <a:cubicBezTo>
                    <a:pt x="35" y="3"/>
                    <a:pt x="18" y="0"/>
                    <a:pt x="3" y="6"/>
                  </a:cubicBezTo>
                  <a:cubicBezTo>
                    <a:pt x="0" y="6"/>
                    <a:pt x="2" y="9"/>
                    <a:pt x="4" y="9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0604500" y="3995738"/>
              <a:ext cx="674688" cy="1044575"/>
            </a:xfrm>
            <a:custGeom>
              <a:avLst/>
              <a:gdLst/>
              <a:ahLst/>
              <a:cxnLst/>
              <a:rect l="l" t="t" r="r" b="b"/>
              <a:pathLst>
                <a:path w="99" h="152" extrusionOk="0">
                  <a:moveTo>
                    <a:pt x="6" y="1"/>
                  </a:moveTo>
                  <a:cubicBezTo>
                    <a:pt x="0" y="20"/>
                    <a:pt x="24" y="21"/>
                    <a:pt x="31" y="33"/>
                  </a:cubicBezTo>
                  <a:cubicBezTo>
                    <a:pt x="41" y="47"/>
                    <a:pt x="58" y="47"/>
                    <a:pt x="71" y="57"/>
                  </a:cubicBezTo>
                  <a:cubicBezTo>
                    <a:pt x="98" y="80"/>
                    <a:pt x="85" y="123"/>
                    <a:pt x="86" y="152"/>
                  </a:cubicBezTo>
                  <a:cubicBezTo>
                    <a:pt x="86" y="152"/>
                    <a:pt x="90" y="151"/>
                    <a:pt x="90" y="151"/>
                  </a:cubicBezTo>
                  <a:cubicBezTo>
                    <a:pt x="89" y="121"/>
                    <a:pt x="99" y="87"/>
                    <a:pt x="79" y="61"/>
                  </a:cubicBezTo>
                  <a:cubicBezTo>
                    <a:pt x="68" y="47"/>
                    <a:pt x="52" y="48"/>
                    <a:pt x="39" y="38"/>
                  </a:cubicBezTo>
                  <a:cubicBezTo>
                    <a:pt x="34" y="34"/>
                    <a:pt x="33" y="26"/>
                    <a:pt x="26" y="23"/>
                  </a:cubicBezTo>
                  <a:cubicBezTo>
                    <a:pt x="16" y="19"/>
                    <a:pt x="5" y="13"/>
                    <a:pt x="10" y="0"/>
                  </a:cubicBezTo>
                  <a:cubicBezTo>
                    <a:pt x="10" y="0"/>
                    <a:pt x="7" y="0"/>
                    <a:pt x="6" y="1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10147300" y="4086226"/>
              <a:ext cx="306388" cy="569913"/>
            </a:xfrm>
            <a:custGeom>
              <a:avLst/>
              <a:gdLst/>
              <a:ahLst/>
              <a:cxnLst/>
              <a:rect l="l" t="t" r="r" b="b"/>
              <a:pathLst>
                <a:path w="45" h="83" extrusionOk="0">
                  <a:moveTo>
                    <a:pt x="1" y="2"/>
                  </a:moveTo>
                  <a:cubicBezTo>
                    <a:pt x="2" y="9"/>
                    <a:pt x="0" y="16"/>
                    <a:pt x="2" y="24"/>
                  </a:cubicBezTo>
                  <a:cubicBezTo>
                    <a:pt x="2" y="29"/>
                    <a:pt x="7" y="36"/>
                    <a:pt x="9" y="40"/>
                  </a:cubicBezTo>
                  <a:cubicBezTo>
                    <a:pt x="18" y="55"/>
                    <a:pt x="28" y="70"/>
                    <a:pt x="41" y="82"/>
                  </a:cubicBezTo>
                  <a:cubicBezTo>
                    <a:pt x="42" y="83"/>
                    <a:pt x="45" y="82"/>
                    <a:pt x="43" y="80"/>
                  </a:cubicBezTo>
                  <a:cubicBezTo>
                    <a:pt x="33" y="71"/>
                    <a:pt x="25" y="59"/>
                    <a:pt x="17" y="47"/>
                  </a:cubicBezTo>
                  <a:cubicBezTo>
                    <a:pt x="13" y="41"/>
                    <a:pt x="9" y="35"/>
                    <a:pt x="6" y="28"/>
                  </a:cubicBezTo>
                  <a:cubicBezTo>
                    <a:pt x="3" y="20"/>
                    <a:pt x="5" y="11"/>
                    <a:pt x="5" y="2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0420350" y="4098926"/>
              <a:ext cx="327025" cy="563563"/>
            </a:xfrm>
            <a:custGeom>
              <a:avLst/>
              <a:gdLst/>
              <a:ahLst/>
              <a:cxnLst/>
              <a:rect l="l" t="t" r="r" b="b"/>
              <a:pathLst>
                <a:path w="48" h="82" extrusionOk="0">
                  <a:moveTo>
                    <a:pt x="3" y="81"/>
                  </a:moveTo>
                  <a:cubicBezTo>
                    <a:pt x="19" y="59"/>
                    <a:pt x="48" y="32"/>
                    <a:pt x="38" y="1"/>
                  </a:cubicBezTo>
                  <a:cubicBezTo>
                    <a:pt x="38" y="0"/>
                    <a:pt x="35" y="0"/>
                    <a:pt x="35" y="0"/>
                  </a:cubicBezTo>
                  <a:cubicBezTo>
                    <a:pt x="45" y="30"/>
                    <a:pt x="16" y="57"/>
                    <a:pt x="0" y="79"/>
                  </a:cubicBezTo>
                  <a:cubicBezTo>
                    <a:pt x="0" y="80"/>
                    <a:pt x="3" y="82"/>
                    <a:pt x="3" y="81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0575925" y="4470401"/>
              <a:ext cx="76200" cy="55563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6" y="1"/>
                  </a:moveTo>
                  <a:cubicBezTo>
                    <a:pt x="4" y="1"/>
                    <a:pt x="1" y="2"/>
                    <a:pt x="1" y="5"/>
                  </a:cubicBezTo>
                  <a:cubicBezTo>
                    <a:pt x="0" y="8"/>
                    <a:pt x="5" y="7"/>
                    <a:pt x="7" y="7"/>
                  </a:cubicBezTo>
                  <a:cubicBezTo>
                    <a:pt x="9" y="6"/>
                    <a:pt x="11" y="5"/>
                    <a:pt x="10" y="3"/>
                  </a:cubicBezTo>
                  <a:cubicBezTo>
                    <a:pt x="9" y="0"/>
                    <a:pt x="4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7" y="1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4"/>
                    <a:pt x="5" y="4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8" y="1"/>
                    <a:pt x="9" y="1"/>
                    <a:pt x="8" y="1"/>
                  </a:cubicBezTo>
                  <a:cubicBezTo>
                    <a:pt x="7" y="0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10460038" y="4635501"/>
              <a:ext cx="68263" cy="4762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4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4" y="6"/>
                    <a:pt x="5" y="7"/>
                    <a:pt x="7" y="7"/>
                  </a:cubicBezTo>
                  <a:cubicBezTo>
                    <a:pt x="9" y="6"/>
                    <a:pt x="10" y="5"/>
                    <a:pt x="9" y="3"/>
                  </a:cubicBezTo>
                  <a:cubicBezTo>
                    <a:pt x="9" y="2"/>
                    <a:pt x="7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8" y="2"/>
                    <a:pt x="8" y="2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5" y="6"/>
                    <a:pt x="4" y="7"/>
                    <a:pt x="4" y="6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4"/>
          <p:cNvSpPr txBox="1"/>
          <p:nvPr/>
        </p:nvSpPr>
        <p:spPr>
          <a:xfrm>
            <a:off x="3293925" y="1901875"/>
            <a:ext cx="618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Employee’s </a:t>
            </a:r>
            <a:r>
              <a:rPr lang="en-US" sz="3600" b="1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upervisor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Who Should Lead the Analysis?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14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3" name="Google Shape;263;p14"/>
          <p:cNvSpPr/>
          <p:nvPr/>
        </p:nvSpPr>
        <p:spPr>
          <a:xfrm>
            <a:off x="3191500" y="1145525"/>
            <a:ext cx="5820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Safety Coordinator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617626" y="839807"/>
            <a:ext cx="3607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3293925" y="2672246"/>
            <a:ext cx="8288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Department Head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4"/>
          <p:cNvCxnSpPr/>
          <p:nvPr/>
        </p:nvCxnSpPr>
        <p:spPr>
          <a:xfrm>
            <a:off x="-11252" y="5628336"/>
            <a:ext cx="13180017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oval" w="med" len="med"/>
            <a:tailEnd type="none" w="sm" len="sm"/>
          </a:ln>
        </p:spPr>
      </p:cxnSp>
      <p:grpSp>
        <p:nvGrpSpPr>
          <p:cNvPr id="271" name="Google Shape;271;p4"/>
          <p:cNvGrpSpPr/>
          <p:nvPr/>
        </p:nvGrpSpPr>
        <p:grpSpPr>
          <a:xfrm>
            <a:off x="1388864" y="5514778"/>
            <a:ext cx="227115" cy="227115"/>
            <a:chOff x="6669221" y="786256"/>
            <a:chExt cx="1614356" cy="1614356"/>
          </a:xfrm>
        </p:grpSpPr>
        <p:sp>
          <p:nvSpPr>
            <p:cNvPr id="272" name="Google Shape;272;p4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4"/>
          <p:cNvGrpSpPr/>
          <p:nvPr/>
        </p:nvGrpSpPr>
        <p:grpSpPr>
          <a:xfrm>
            <a:off x="4370976" y="5514778"/>
            <a:ext cx="227115" cy="227115"/>
            <a:chOff x="6669221" y="786256"/>
            <a:chExt cx="1614356" cy="1614356"/>
          </a:xfrm>
        </p:grpSpPr>
        <p:sp>
          <p:nvSpPr>
            <p:cNvPr id="275" name="Google Shape;275;p4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4"/>
          <p:cNvGrpSpPr/>
          <p:nvPr/>
        </p:nvGrpSpPr>
        <p:grpSpPr>
          <a:xfrm>
            <a:off x="7349177" y="5514778"/>
            <a:ext cx="227115" cy="227115"/>
            <a:chOff x="6669221" y="786256"/>
            <a:chExt cx="1614356" cy="1614356"/>
          </a:xfrm>
        </p:grpSpPr>
        <p:sp>
          <p:nvSpPr>
            <p:cNvPr id="278" name="Google Shape;278;p4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4"/>
          <p:cNvSpPr/>
          <p:nvPr/>
        </p:nvSpPr>
        <p:spPr>
          <a:xfrm>
            <a:off x="277377" y="1559859"/>
            <a:ext cx="2450090" cy="3756672"/>
          </a:xfrm>
          <a:custGeom>
            <a:avLst/>
            <a:gdLst/>
            <a:ahLst/>
            <a:cxnLst/>
            <a:rect l="l" t="t" r="r" b="b"/>
            <a:pathLst>
              <a:path w="2061029" h="3160132" extrusionOk="0">
                <a:moveTo>
                  <a:pt x="40788" y="0"/>
                </a:moveTo>
                <a:lnTo>
                  <a:pt x="2020241" y="0"/>
                </a:lnTo>
                <a:cubicBezTo>
                  <a:pt x="2042768" y="0"/>
                  <a:pt x="2061029" y="18261"/>
                  <a:pt x="2061029" y="40788"/>
                </a:cubicBezTo>
                <a:lnTo>
                  <a:pt x="2061029" y="2694983"/>
                </a:lnTo>
                <a:cubicBezTo>
                  <a:pt x="2061029" y="2717510"/>
                  <a:pt x="2042768" y="2735771"/>
                  <a:pt x="2020241" y="2735771"/>
                </a:cubicBezTo>
                <a:lnTo>
                  <a:pt x="1454876" y="2735771"/>
                </a:lnTo>
                <a:cubicBezTo>
                  <a:pt x="1454876" y="2970139"/>
                  <a:pt x="1264883" y="3160132"/>
                  <a:pt x="1030514" y="3160132"/>
                </a:cubicBezTo>
                <a:cubicBezTo>
                  <a:pt x="796145" y="3160132"/>
                  <a:pt x="606152" y="2970139"/>
                  <a:pt x="606152" y="2735771"/>
                </a:cubicBezTo>
                <a:lnTo>
                  <a:pt x="40788" y="2735771"/>
                </a:lnTo>
                <a:cubicBezTo>
                  <a:pt x="18261" y="2735771"/>
                  <a:pt x="0" y="2717510"/>
                  <a:pt x="0" y="2694983"/>
                </a:cubicBezTo>
                <a:lnTo>
                  <a:pt x="0" y="40788"/>
                </a:lnTo>
                <a:cubicBezTo>
                  <a:pt x="0" y="18261"/>
                  <a:pt x="18261" y="0"/>
                  <a:pt x="40788" y="0"/>
                </a:cubicBezTo>
                <a:close/>
              </a:path>
            </a:pathLst>
          </a:custGeom>
          <a:gradFill>
            <a:gsLst>
              <a:gs pos="0">
                <a:srgbClr val="0D1D47"/>
              </a:gs>
              <a:gs pos="50000">
                <a:srgbClr val="132B67"/>
              </a:gs>
              <a:gs pos="100000">
                <a:srgbClr val="17347C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"/>
          <p:cNvSpPr txBox="1"/>
          <p:nvPr/>
        </p:nvSpPr>
        <p:spPr>
          <a:xfrm>
            <a:off x="607576" y="1990022"/>
            <a:ext cx="1789692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Incident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82882" y="2591436"/>
            <a:ext cx="22390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Unplanned event that may have caused injury or property damage.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4"/>
          <p:cNvGrpSpPr/>
          <p:nvPr/>
        </p:nvGrpSpPr>
        <p:grpSpPr>
          <a:xfrm>
            <a:off x="10335197" y="5514778"/>
            <a:ext cx="227115" cy="227115"/>
            <a:chOff x="6669221" y="786256"/>
            <a:chExt cx="1614356" cy="1614356"/>
          </a:xfrm>
        </p:grpSpPr>
        <p:sp>
          <p:nvSpPr>
            <p:cNvPr id="284" name="Google Shape;284;p4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4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4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p4"/>
          <p:cNvSpPr/>
          <p:nvPr/>
        </p:nvSpPr>
        <p:spPr>
          <a:xfrm>
            <a:off x="3756109" y="2393961"/>
            <a:ext cx="617465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General term used to describe that something happened, but we don’t know if it was preventable or not.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 rot="10800000">
            <a:off x="2900836" y="2912922"/>
            <a:ext cx="681905" cy="3377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28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"/>
          <p:cNvSpPr/>
          <p:nvPr/>
        </p:nvSpPr>
        <p:spPr>
          <a:xfrm>
            <a:off x="3259488" y="1559859"/>
            <a:ext cx="2450090" cy="3252204"/>
          </a:xfrm>
          <a:prstGeom prst="roundRect">
            <a:avLst>
              <a:gd name="adj" fmla="val 197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5"/>
          <p:cNvCxnSpPr/>
          <p:nvPr/>
        </p:nvCxnSpPr>
        <p:spPr>
          <a:xfrm>
            <a:off x="-11252" y="5628336"/>
            <a:ext cx="13180017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oval" w="med" len="med"/>
            <a:tailEnd type="none" w="sm" len="sm"/>
          </a:ln>
        </p:spPr>
      </p:cxnSp>
      <p:grpSp>
        <p:nvGrpSpPr>
          <p:cNvPr id="296" name="Google Shape;296;p5"/>
          <p:cNvGrpSpPr/>
          <p:nvPr/>
        </p:nvGrpSpPr>
        <p:grpSpPr>
          <a:xfrm>
            <a:off x="1388864" y="5514778"/>
            <a:ext cx="227115" cy="227115"/>
            <a:chOff x="6669221" y="786256"/>
            <a:chExt cx="1614356" cy="1614356"/>
          </a:xfrm>
        </p:grpSpPr>
        <p:sp>
          <p:nvSpPr>
            <p:cNvPr id="297" name="Google Shape;297;p5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5"/>
          <p:cNvGrpSpPr/>
          <p:nvPr/>
        </p:nvGrpSpPr>
        <p:grpSpPr>
          <a:xfrm>
            <a:off x="4370976" y="5514778"/>
            <a:ext cx="227115" cy="227115"/>
            <a:chOff x="6669221" y="786256"/>
            <a:chExt cx="1614356" cy="1614356"/>
          </a:xfrm>
        </p:grpSpPr>
        <p:sp>
          <p:nvSpPr>
            <p:cNvPr id="300" name="Google Shape;300;p5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5"/>
          <p:cNvGrpSpPr/>
          <p:nvPr/>
        </p:nvGrpSpPr>
        <p:grpSpPr>
          <a:xfrm>
            <a:off x="7349177" y="5514778"/>
            <a:ext cx="227115" cy="227115"/>
            <a:chOff x="6669221" y="786256"/>
            <a:chExt cx="1614356" cy="1614356"/>
          </a:xfrm>
        </p:grpSpPr>
        <p:sp>
          <p:nvSpPr>
            <p:cNvPr id="303" name="Google Shape;303;p5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5"/>
          <p:cNvSpPr/>
          <p:nvPr/>
        </p:nvSpPr>
        <p:spPr>
          <a:xfrm>
            <a:off x="3980064" y="4307595"/>
            <a:ext cx="1008938" cy="100893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6" name="Google Shape;306;p5"/>
          <p:cNvGrpSpPr/>
          <p:nvPr/>
        </p:nvGrpSpPr>
        <p:grpSpPr>
          <a:xfrm>
            <a:off x="10335197" y="5514778"/>
            <a:ext cx="227115" cy="227115"/>
            <a:chOff x="6669221" y="786256"/>
            <a:chExt cx="1614356" cy="1614356"/>
          </a:xfrm>
        </p:grpSpPr>
        <p:sp>
          <p:nvSpPr>
            <p:cNvPr id="307" name="Google Shape;307;p5"/>
            <p:cNvSpPr/>
            <p:nvPr/>
          </p:nvSpPr>
          <p:spPr>
            <a:xfrm>
              <a:off x="6669221" y="786256"/>
              <a:ext cx="1614356" cy="1614356"/>
            </a:xfrm>
            <a:prstGeom prst="ellipse">
              <a:avLst/>
            </a:prstGeom>
            <a:solidFill>
              <a:srgbClr val="BFBFBF">
                <a:alpha val="1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818353" y="935388"/>
              <a:ext cx="1316092" cy="13160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5"/>
          <p:cNvSpPr txBox="1"/>
          <p:nvPr/>
        </p:nvSpPr>
        <p:spPr>
          <a:xfrm>
            <a:off x="3609815" y="1981353"/>
            <a:ext cx="1789692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Accident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"/>
          <p:cNvSpPr/>
          <p:nvPr/>
        </p:nvSpPr>
        <p:spPr>
          <a:xfrm>
            <a:off x="3385121" y="2582767"/>
            <a:ext cx="223907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Similar to incident but </a:t>
            </a:r>
            <a:r>
              <a:rPr lang="en-US" sz="2000" b="1" i="0" u="none" strike="noStrike" cap="none">
                <a:solidFill>
                  <a:srgbClr val="F9AD00"/>
                </a:solidFill>
                <a:latin typeface="Calibri"/>
                <a:ea typeface="Calibri"/>
                <a:cs typeface="Calibri"/>
                <a:sym typeface="Calibri"/>
              </a:rPr>
              <a:t>could not have been prevented</a:t>
            </a:r>
            <a:r>
              <a:rPr lang="en-US" sz="2000" b="0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"/>
          <p:cNvSpPr txBox="1"/>
          <p:nvPr/>
        </p:nvSpPr>
        <p:spPr>
          <a:xfrm>
            <a:off x="617621" y="155588"/>
            <a:ext cx="10972800" cy="7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776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E3776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2" name="Google Shape;312;p5"/>
          <p:cNvCxnSpPr/>
          <p:nvPr/>
        </p:nvCxnSpPr>
        <p:spPr>
          <a:xfrm>
            <a:off x="617621" y="914400"/>
            <a:ext cx="10964779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F9AD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5"/>
          <p:cNvSpPr/>
          <p:nvPr/>
        </p:nvSpPr>
        <p:spPr>
          <a:xfrm>
            <a:off x="6578756" y="1506428"/>
            <a:ext cx="504743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An event that occurred that was not preventable because of unforeseen circumstances outside of our control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F7DBC"/>
                </a:solidFill>
                <a:latin typeface="Calibri"/>
                <a:ea typeface="Calibri"/>
                <a:cs typeface="Calibri"/>
                <a:sym typeface="Calibri"/>
              </a:rPr>
              <a:t>10% of 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"/>
          <p:cNvSpPr/>
          <p:nvPr/>
        </p:nvSpPr>
        <p:spPr>
          <a:xfrm>
            <a:off x="277377" y="1559859"/>
            <a:ext cx="2450090" cy="3756672"/>
          </a:xfrm>
          <a:custGeom>
            <a:avLst/>
            <a:gdLst/>
            <a:ahLst/>
            <a:cxnLst/>
            <a:rect l="l" t="t" r="r" b="b"/>
            <a:pathLst>
              <a:path w="2061029" h="3160132" extrusionOk="0">
                <a:moveTo>
                  <a:pt x="40788" y="0"/>
                </a:moveTo>
                <a:lnTo>
                  <a:pt x="2020241" y="0"/>
                </a:lnTo>
                <a:cubicBezTo>
                  <a:pt x="2042768" y="0"/>
                  <a:pt x="2061029" y="18261"/>
                  <a:pt x="2061029" y="40788"/>
                </a:cubicBezTo>
                <a:lnTo>
                  <a:pt x="2061029" y="2694983"/>
                </a:lnTo>
                <a:cubicBezTo>
                  <a:pt x="2061029" y="2717510"/>
                  <a:pt x="2042768" y="2735771"/>
                  <a:pt x="2020241" y="2735771"/>
                </a:cubicBezTo>
                <a:lnTo>
                  <a:pt x="1454876" y="2735771"/>
                </a:lnTo>
                <a:cubicBezTo>
                  <a:pt x="1454876" y="2970139"/>
                  <a:pt x="1264883" y="3160132"/>
                  <a:pt x="1030514" y="3160132"/>
                </a:cubicBezTo>
                <a:cubicBezTo>
                  <a:pt x="796145" y="3160132"/>
                  <a:pt x="606152" y="2970139"/>
                  <a:pt x="606152" y="2735771"/>
                </a:cubicBezTo>
                <a:lnTo>
                  <a:pt x="40788" y="2735771"/>
                </a:lnTo>
                <a:cubicBezTo>
                  <a:pt x="18261" y="2735771"/>
                  <a:pt x="0" y="2717510"/>
                  <a:pt x="0" y="2694983"/>
                </a:cubicBezTo>
                <a:lnTo>
                  <a:pt x="0" y="40788"/>
                </a:lnTo>
                <a:cubicBezTo>
                  <a:pt x="0" y="18261"/>
                  <a:pt x="18261" y="0"/>
                  <a:pt x="40788" y="0"/>
                </a:cubicBezTo>
                <a:close/>
              </a:path>
            </a:pathLst>
          </a:custGeom>
          <a:gradFill>
            <a:gsLst>
              <a:gs pos="0">
                <a:srgbClr val="0D1D47"/>
              </a:gs>
              <a:gs pos="50000">
                <a:srgbClr val="132B67"/>
              </a:gs>
              <a:gs pos="100000">
                <a:srgbClr val="17347C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"/>
          <p:cNvSpPr txBox="1"/>
          <p:nvPr/>
        </p:nvSpPr>
        <p:spPr>
          <a:xfrm>
            <a:off x="607576" y="1990022"/>
            <a:ext cx="1789692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Incident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"/>
          <p:cNvSpPr/>
          <p:nvPr/>
        </p:nvSpPr>
        <p:spPr>
          <a:xfrm>
            <a:off x="382882" y="2591436"/>
            <a:ext cx="22390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Unplanned event that may have caused injury or property damage.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"/>
          <p:cNvSpPr/>
          <p:nvPr/>
        </p:nvSpPr>
        <p:spPr>
          <a:xfrm rot="10800000">
            <a:off x="5835211" y="2915389"/>
            <a:ext cx="681905" cy="3377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28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2175</Words>
  <Application>Microsoft Office PowerPoint</Application>
  <PresentationFormat>Widescreen</PresentationFormat>
  <Paragraphs>356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Incident Analysis</vt:lpstr>
      <vt:lpstr>PowerPoint Presentation</vt:lpstr>
      <vt:lpstr>PowerPoint Presentation</vt:lpstr>
      <vt:lpstr>     Analysis  vs 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Analysis</dc:title>
  <dc:creator>Katie Wheeler</dc:creator>
  <cp:lastModifiedBy>Katie Wheeler</cp:lastModifiedBy>
  <cp:revision>2</cp:revision>
  <dcterms:created xsi:type="dcterms:W3CDTF">2025-09-03T14:37:04Z</dcterms:created>
  <dcterms:modified xsi:type="dcterms:W3CDTF">2025-10-23T15:04:07Z</dcterms:modified>
</cp:coreProperties>
</file>